
<file path=[Content_Types].xml><?xml version="1.0" encoding="utf-8"?>
<Types xmlns="http://schemas.openxmlformats.org/package/2006/content-types">
  <Default Extension="bin" ContentType="application/vnd.openxmlformats-officedocument.oleObject"/>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9" r:id="rId4"/>
    <p:sldId id="270" r:id="rId5"/>
    <p:sldId id="263" r:id="rId6"/>
    <p:sldId id="278" r:id="rId7"/>
    <p:sldId id="257" r:id="rId8"/>
    <p:sldId id="267" r:id="rId9"/>
    <p:sldId id="266" r:id="rId10"/>
    <p:sldId id="272" r:id="rId11"/>
    <p:sldId id="273" r:id="rId12"/>
    <p:sldId id="277" r:id="rId13"/>
    <p:sldId id="276" r:id="rId14"/>
    <p:sldId id="274" r:id="rId15"/>
    <p:sldId id="275" r:id="rId16"/>
    <p:sldId id="27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varScale="1">
        <p:scale>
          <a:sx n="113" d="100"/>
          <a:sy n="113" d="100"/>
        </p:scale>
        <p:origin x="56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_rels/drawing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svg"/><Relationship Id="rId1" Type="http://schemas.openxmlformats.org/officeDocument/2006/relationships/image" Target="../media/image6.png"/><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svg"/></Relationships>
</file>

<file path=ppt/diagrams/colors1.xml><?xml version="1.0" encoding="utf-8"?>
<dgm:colorsDef xmlns:dgm="http://schemas.openxmlformats.org/drawingml/2006/diagram" xmlns:a="http://schemas.openxmlformats.org/drawingml/2006/main" uniqueId="urn:microsoft.com/office/officeart/2018/5/colors/Iconchunking_neutralbg_accent3_2">
  <dgm:title val=""/>
  <dgm:desc val=""/>
  <dgm:catLst>
    <dgm:cat type="accent3" pri="13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a:alpha val="0"/>
      </a:schemeClr>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A934EE-BA21-4D6A-A1FE-BE3C8412F6C9}" type="doc">
      <dgm:prSet loTypeId="urn:microsoft.com/office/officeart/2018/2/layout/IconVerticalSolidList" loCatId="icon" qsTypeId="urn:microsoft.com/office/officeart/2005/8/quickstyle/simple1" qsCatId="simple" csTypeId="urn:microsoft.com/office/officeart/2018/5/colors/Iconchunking_neutralbg_accent3_2" csCatId="accent3" phldr="1"/>
      <dgm:spPr/>
      <dgm:t>
        <a:bodyPr/>
        <a:lstStyle/>
        <a:p>
          <a:endParaRPr lang="en-US"/>
        </a:p>
      </dgm:t>
    </dgm:pt>
    <dgm:pt modelId="{EF60CD2A-0649-4DA1-ADEC-C84C772235DB}">
      <dgm:prSet/>
      <dgm:spPr/>
      <dgm:t>
        <a:bodyPr/>
        <a:lstStyle/>
        <a:p>
          <a:pPr algn="just"/>
          <a:r>
            <a:rPr lang="en-US">
              <a:latin typeface="Times New Roman" panose="02020603050405020304" pitchFamily="18" charset="0"/>
              <a:cs typeface="Times New Roman" panose="02020603050405020304" pitchFamily="18" charset="0"/>
            </a:rPr>
            <a:t>Clean the data and removed undesirable characters of the data.</a:t>
          </a:r>
        </a:p>
      </dgm:t>
    </dgm:pt>
    <dgm:pt modelId="{7772B042-0734-4FEF-8E39-847D0FEFC9CC}" type="parTrans" cxnId="{0232CAE5-B1F1-42C7-9E1F-A1DDB52430C1}">
      <dgm:prSet/>
      <dgm:spPr/>
      <dgm:t>
        <a:bodyPr/>
        <a:lstStyle/>
        <a:p>
          <a:pPr algn="just"/>
          <a:endParaRPr lang="en-US"/>
        </a:p>
      </dgm:t>
    </dgm:pt>
    <dgm:pt modelId="{A5AFC2D6-9A71-4767-B05A-88466EC6DB2B}" type="sibTrans" cxnId="{0232CAE5-B1F1-42C7-9E1F-A1DDB52430C1}">
      <dgm:prSet/>
      <dgm:spPr/>
      <dgm:t>
        <a:bodyPr/>
        <a:lstStyle/>
        <a:p>
          <a:pPr algn="just"/>
          <a:endParaRPr lang="en-US"/>
        </a:p>
      </dgm:t>
    </dgm:pt>
    <dgm:pt modelId="{8366991F-8E70-4D85-ACA7-5BA91A3258C6}">
      <dgm:prSet/>
      <dgm:spPr/>
      <dgm:t>
        <a:bodyPr/>
        <a:lstStyle/>
        <a:p>
          <a:pPr algn="just"/>
          <a:r>
            <a:rPr lang="en-US" dirty="0">
              <a:latin typeface="Times New Roman" panose="02020603050405020304" pitchFamily="18" charset="0"/>
              <a:cs typeface="Times New Roman" panose="02020603050405020304" pitchFamily="18" charset="0"/>
            </a:rPr>
            <a:t>We will check if the dataset have any missing values.</a:t>
          </a:r>
        </a:p>
      </dgm:t>
    </dgm:pt>
    <dgm:pt modelId="{7C710BEE-6C7D-4A5A-B0D8-4C47F80722D7}" type="parTrans" cxnId="{26CF2E76-7777-44E7-95B2-F4634075ED58}">
      <dgm:prSet/>
      <dgm:spPr/>
      <dgm:t>
        <a:bodyPr/>
        <a:lstStyle/>
        <a:p>
          <a:pPr algn="just"/>
          <a:endParaRPr lang="en-US"/>
        </a:p>
      </dgm:t>
    </dgm:pt>
    <dgm:pt modelId="{0C165413-DDA5-4A72-99F6-F4DEDBAEBDB8}" type="sibTrans" cxnId="{26CF2E76-7777-44E7-95B2-F4634075ED58}">
      <dgm:prSet/>
      <dgm:spPr/>
      <dgm:t>
        <a:bodyPr/>
        <a:lstStyle/>
        <a:p>
          <a:pPr algn="just"/>
          <a:endParaRPr lang="en-US"/>
        </a:p>
      </dgm:t>
    </dgm:pt>
    <dgm:pt modelId="{C3E08F57-6401-4F7D-9445-BFC5BB2D3A15}">
      <dgm:prSet/>
      <dgm:spPr/>
      <dgm:t>
        <a:bodyPr/>
        <a:lstStyle/>
        <a:p>
          <a:pPr algn="just"/>
          <a:r>
            <a:rPr lang="en-US" dirty="0">
              <a:latin typeface="Times New Roman" panose="02020603050405020304" pitchFamily="18" charset="0"/>
              <a:cs typeface="Times New Roman" panose="02020603050405020304" pitchFamily="18" charset="0"/>
            </a:rPr>
            <a:t>We will standardize the data by performing fit and transform method to fed into the model.</a:t>
          </a:r>
        </a:p>
      </dgm:t>
    </dgm:pt>
    <dgm:pt modelId="{F4D2F0A3-6629-42E1-990F-D2F8244B6CD6}" type="parTrans" cxnId="{C2458817-11FC-4F2C-8325-9411A0AAD743}">
      <dgm:prSet/>
      <dgm:spPr/>
      <dgm:t>
        <a:bodyPr/>
        <a:lstStyle/>
        <a:p>
          <a:pPr algn="just"/>
          <a:endParaRPr lang="en-US"/>
        </a:p>
      </dgm:t>
    </dgm:pt>
    <dgm:pt modelId="{BDBDE8B0-39F9-4BAD-A274-A1D91BE3878E}" type="sibTrans" cxnId="{C2458817-11FC-4F2C-8325-9411A0AAD743}">
      <dgm:prSet/>
      <dgm:spPr/>
      <dgm:t>
        <a:bodyPr/>
        <a:lstStyle/>
        <a:p>
          <a:pPr algn="just"/>
          <a:endParaRPr lang="en-US"/>
        </a:p>
      </dgm:t>
    </dgm:pt>
    <dgm:pt modelId="{92B1E816-464A-4008-8549-D434140C5E2C}" type="pres">
      <dgm:prSet presAssocID="{2FA934EE-BA21-4D6A-A1FE-BE3C8412F6C9}" presName="root" presStyleCnt="0">
        <dgm:presLayoutVars>
          <dgm:dir/>
          <dgm:resizeHandles val="exact"/>
        </dgm:presLayoutVars>
      </dgm:prSet>
      <dgm:spPr/>
    </dgm:pt>
    <dgm:pt modelId="{8204E6C8-1FD0-4092-9313-2D86E56DE603}" type="pres">
      <dgm:prSet presAssocID="{EF60CD2A-0649-4DA1-ADEC-C84C772235DB}" presName="compNode" presStyleCnt="0"/>
      <dgm:spPr/>
    </dgm:pt>
    <dgm:pt modelId="{A5E46B68-5883-4B07-B1C5-EFD1D2A91B15}" type="pres">
      <dgm:prSet presAssocID="{EF60CD2A-0649-4DA1-ADEC-C84C772235DB}" presName="bgRect" presStyleLbl="bgShp" presStyleIdx="0" presStyleCnt="3" custLinFactNeighborX="1191" custLinFactNeighborY="-43"/>
      <dgm:spPr/>
    </dgm:pt>
    <dgm:pt modelId="{1FD2E2BA-B572-4489-86E0-2C5E0369D0EF}" type="pres">
      <dgm:prSet presAssocID="{EF60CD2A-0649-4DA1-ADEC-C84C772235DB}" presName="iconRect" presStyleLbl="node1" presStyleIdx="0" presStyleCnt="3"/>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Table"/>
        </a:ext>
      </dgm:extLst>
    </dgm:pt>
    <dgm:pt modelId="{8FE4958E-33E5-4807-ADC3-10FFC9489812}" type="pres">
      <dgm:prSet presAssocID="{EF60CD2A-0649-4DA1-ADEC-C84C772235DB}" presName="spaceRect" presStyleCnt="0"/>
      <dgm:spPr/>
    </dgm:pt>
    <dgm:pt modelId="{1A6A7C02-38AE-41F7-9D48-CC07773A6C56}" type="pres">
      <dgm:prSet presAssocID="{EF60CD2A-0649-4DA1-ADEC-C84C772235DB}" presName="parTx" presStyleLbl="revTx" presStyleIdx="0" presStyleCnt="3">
        <dgm:presLayoutVars>
          <dgm:chMax val="0"/>
          <dgm:chPref val="0"/>
        </dgm:presLayoutVars>
      </dgm:prSet>
      <dgm:spPr/>
    </dgm:pt>
    <dgm:pt modelId="{716B6708-C6B2-4034-8B24-B7A3D933CFB2}" type="pres">
      <dgm:prSet presAssocID="{A5AFC2D6-9A71-4767-B05A-88466EC6DB2B}" presName="sibTrans" presStyleCnt="0"/>
      <dgm:spPr/>
    </dgm:pt>
    <dgm:pt modelId="{8528122D-FF0E-4540-8C53-320A20391E11}" type="pres">
      <dgm:prSet presAssocID="{8366991F-8E70-4D85-ACA7-5BA91A3258C6}" presName="compNode" presStyleCnt="0"/>
      <dgm:spPr/>
    </dgm:pt>
    <dgm:pt modelId="{410E05BF-349F-44E7-BA74-C416DFFC6A52}" type="pres">
      <dgm:prSet presAssocID="{8366991F-8E70-4D85-ACA7-5BA91A3258C6}" presName="bgRect" presStyleLbl="bgShp" presStyleIdx="1" presStyleCnt="3"/>
      <dgm:spPr/>
    </dgm:pt>
    <dgm:pt modelId="{EBAD989D-D435-4161-9893-212AA231E5A2}" type="pres">
      <dgm:prSet presAssocID="{8366991F-8E70-4D85-ACA7-5BA91A3258C6}" presName="iconRect" presStyleLbl="node1" presStyleIdx="1" presStyleCnt="3"/>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Maze"/>
        </a:ext>
      </dgm:extLst>
    </dgm:pt>
    <dgm:pt modelId="{358DCACD-1A1F-4982-BDC4-70929EDEE894}" type="pres">
      <dgm:prSet presAssocID="{8366991F-8E70-4D85-ACA7-5BA91A3258C6}" presName="spaceRect" presStyleCnt="0"/>
      <dgm:spPr/>
    </dgm:pt>
    <dgm:pt modelId="{8D6A5096-379B-49E4-BCFF-9D1BF3BBCD56}" type="pres">
      <dgm:prSet presAssocID="{8366991F-8E70-4D85-ACA7-5BA91A3258C6}" presName="parTx" presStyleLbl="revTx" presStyleIdx="1" presStyleCnt="3">
        <dgm:presLayoutVars>
          <dgm:chMax val="0"/>
          <dgm:chPref val="0"/>
        </dgm:presLayoutVars>
      </dgm:prSet>
      <dgm:spPr/>
    </dgm:pt>
    <dgm:pt modelId="{B693F7FD-88F6-427E-BF8C-A7B2E9F6B662}" type="pres">
      <dgm:prSet presAssocID="{0C165413-DDA5-4A72-99F6-F4DEDBAEBDB8}" presName="sibTrans" presStyleCnt="0"/>
      <dgm:spPr/>
    </dgm:pt>
    <dgm:pt modelId="{0AA8F779-F257-46C8-9FAA-B81F8B85A0AC}" type="pres">
      <dgm:prSet presAssocID="{C3E08F57-6401-4F7D-9445-BFC5BB2D3A15}" presName="compNode" presStyleCnt="0"/>
      <dgm:spPr/>
    </dgm:pt>
    <dgm:pt modelId="{123E798C-074A-426D-845E-93998609BF5E}" type="pres">
      <dgm:prSet presAssocID="{C3E08F57-6401-4F7D-9445-BFC5BB2D3A15}" presName="bgRect" presStyleLbl="bgShp" presStyleIdx="2" presStyleCnt="3"/>
      <dgm:spPr/>
    </dgm:pt>
    <dgm:pt modelId="{4974521A-2B0D-4055-88A6-A0447546D51B}" type="pres">
      <dgm:prSet presAssocID="{C3E08F57-6401-4F7D-9445-BFC5BB2D3A15}" presName="iconRect" presStyleLbl="node1" presStyleIdx="2" presStyleCnt="3"/>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tatistics"/>
        </a:ext>
      </dgm:extLst>
    </dgm:pt>
    <dgm:pt modelId="{818E9FBA-ED1B-4ABB-8580-299C1351CEFF}" type="pres">
      <dgm:prSet presAssocID="{C3E08F57-6401-4F7D-9445-BFC5BB2D3A15}" presName="spaceRect" presStyleCnt="0"/>
      <dgm:spPr/>
    </dgm:pt>
    <dgm:pt modelId="{22AED7F2-E2CE-4A12-8D16-6BF0D92C3D1B}" type="pres">
      <dgm:prSet presAssocID="{C3E08F57-6401-4F7D-9445-BFC5BB2D3A15}" presName="parTx" presStyleLbl="revTx" presStyleIdx="2" presStyleCnt="3">
        <dgm:presLayoutVars>
          <dgm:chMax val="0"/>
          <dgm:chPref val="0"/>
        </dgm:presLayoutVars>
      </dgm:prSet>
      <dgm:spPr/>
    </dgm:pt>
  </dgm:ptLst>
  <dgm:cxnLst>
    <dgm:cxn modelId="{AB0E1D09-F07A-4F96-8DC9-89EB21F30EA8}" type="presOf" srcId="{C3E08F57-6401-4F7D-9445-BFC5BB2D3A15}" destId="{22AED7F2-E2CE-4A12-8D16-6BF0D92C3D1B}" srcOrd="0" destOrd="0" presId="urn:microsoft.com/office/officeart/2018/2/layout/IconVerticalSolidList"/>
    <dgm:cxn modelId="{C2458817-11FC-4F2C-8325-9411A0AAD743}" srcId="{2FA934EE-BA21-4D6A-A1FE-BE3C8412F6C9}" destId="{C3E08F57-6401-4F7D-9445-BFC5BB2D3A15}" srcOrd="2" destOrd="0" parTransId="{F4D2F0A3-6629-42E1-990F-D2F8244B6CD6}" sibTransId="{BDBDE8B0-39F9-4BAD-A274-A1D91BE3878E}"/>
    <dgm:cxn modelId="{1B167E38-E940-4760-8A18-90779AFD6970}" type="presOf" srcId="{EF60CD2A-0649-4DA1-ADEC-C84C772235DB}" destId="{1A6A7C02-38AE-41F7-9D48-CC07773A6C56}" srcOrd="0" destOrd="0" presId="urn:microsoft.com/office/officeart/2018/2/layout/IconVerticalSolidList"/>
    <dgm:cxn modelId="{8CBE9840-2547-445C-AFB7-5298773CDA55}" type="presOf" srcId="{8366991F-8E70-4D85-ACA7-5BA91A3258C6}" destId="{8D6A5096-379B-49E4-BCFF-9D1BF3BBCD56}" srcOrd="0" destOrd="0" presId="urn:microsoft.com/office/officeart/2018/2/layout/IconVerticalSolidList"/>
    <dgm:cxn modelId="{ED8BE660-C6BD-489E-970F-4C19CA342C7C}" type="presOf" srcId="{2FA934EE-BA21-4D6A-A1FE-BE3C8412F6C9}" destId="{92B1E816-464A-4008-8549-D434140C5E2C}" srcOrd="0" destOrd="0" presId="urn:microsoft.com/office/officeart/2018/2/layout/IconVerticalSolidList"/>
    <dgm:cxn modelId="{26CF2E76-7777-44E7-95B2-F4634075ED58}" srcId="{2FA934EE-BA21-4D6A-A1FE-BE3C8412F6C9}" destId="{8366991F-8E70-4D85-ACA7-5BA91A3258C6}" srcOrd="1" destOrd="0" parTransId="{7C710BEE-6C7D-4A5A-B0D8-4C47F80722D7}" sibTransId="{0C165413-DDA5-4A72-99F6-F4DEDBAEBDB8}"/>
    <dgm:cxn modelId="{0232CAE5-B1F1-42C7-9E1F-A1DDB52430C1}" srcId="{2FA934EE-BA21-4D6A-A1FE-BE3C8412F6C9}" destId="{EF60CD2A-0649-4DA1-ADEC-C84C772235DB}" srcOrd="0" destOrd="0" parTransId="{7772B042-0734-4FEF-8E39-847D0FEFC9CC}" sibTransId="{A5AFC2D6-9A71-4767-B05A-88466EC6DB2B}"/>
    <dgm:cxn modelId="{B854C5A8-437A-480A-9595-D14DAA2A67B5}" type="presParOf" srcId="{92B1E816-464A-4008-8549-D434140C5E2C}" destId="{8204E6C8-1FD0-4092-9313-2D86E56DE603}" srcOrd="0" destOrd="0" presId="urn:microsoft.com/office/officeart/2018/2/layout/IconVerticalSolidList"/>
    <dgm:cxn modelId="{EA94BA87-80D3-497A-934D-3040A2BA6835}" type="presParOf" srcId="{8204E6C8-1FD0-4092-9313-2D86E56DE603}" destId="{A5E46B68-5883-4B07-B1C5-EFD1D2A91B15}" srcOrd="0" destOrd="0" presId="urn:microsoft.com/office/officeart/2018/2/layout/IconVerticalSolidList"/>
    <dgm:cxn modelId="{28B2ABC5-D185-4CDA-BECE-DAFF480CF29D}" type="presParOf" srcId="{8204E6C8-1FD0-4092-9313-2D86E56DE603}" destId="{1FD2E2BA-B572-4489-86E0-2C5E0369D0EF}" srcOrd="1" destOrd="0" presId="urn:microsoft.com/office/officeart/2018/2/layout/IconVerticalSolidList"/>
    <dgm:cxn modelId="{C3EC1AB3-91DD-412F-8038-083B25C15187}" type="presParOf" srcId="{8204E6C8-1FD0-4092-9313-2D86E56DE603}" destId="{8FE4958E-33E5-4807-ADC3-10FFC9489812}" srcOrd="2" destOrd="0" presId="urn:microsoft.com/office/officeart/2018/2/layout/IconVerticalSolidList"/>
    <dgm:cxn modelId="{8830EB1B-F1CD-409B-A239-6783FBD96B47}" type="presParOf" srcId="{8204E6C8-1FD0-4092-9313-2D86E56DE603}" destId="{1A6A7C02-38AE-41F7-9D48-CC07773A6C56}" srcOrd="3" destOrd="0" presId="urn:microsoft.com/office/officeart/2018/2/layout/IconVerticalSolidList"/>
    <dgm:cxn modelId="{7A95B061-6B96-4143-890B-98EFCCB65280}" type="presParOf" srcId="{92B1E816-464A-4008-8549-D434140C5E2C}" destId="{716B6708-C6B2-4034-8B24-B7A3D933CFB2}" srcOrd="1" destOrd="0" presId="urn:microsoft.com/office/officeart/2018/2/layout/IconVerticalSolidList"/>
    <dgm:cxn modelId="{BD574615-8BAF-4142-B154-397D0FA728E6}" type="presParOf" srcId="{92B1E816-464A-4008-8549-D434140C5E2C}" destId="{8528122D-FF0E-4540-8C53-320A20391E11}" srcOrd="2" destOrd="0" presId="urn:microsoft.com/office/officeart/2018/2/layout/IconVerticalSolidList"/>
    <dgm:cxn modelId="{BF7B5D2B-5A45-4FF9-8F7B-E48211FF0D2E}" type="presParOf" srcId="{8528122D-FF0E-4540-8C53-320A20391E11}" destId="{410E05BF-349F-44E7-BA74-C416DFFC6A52}" srcOrd="0" destOrd="0" presId="urn:microsoft.com/office/officeart/2018/2/layout/IconVerticalSolidList"/>
    <dgm:cxn modelId="{CE5568FF-1EA5-4BA4-9DB7-9AE078E25E0A}" type="presParOf" srcId="{8528122D-FF0E-4540-8C53-320A20391E11}" destId="{EBAD989D-D435-4161-9893-212AA231E5A2}" srcOrd="1" destOrd="0" presId="urn:microsoft.com/office/officeart/2018/2/layout/IconVerticalSolidList"/>
    <dgm:cxn modelId="{59B5769A-C1A4-4721-9B5E-DFB74F0FED6A}" type="presParOf" srcId="{8528122D-FF0E-4540-8C53-320A20391E11}" destId="{358DCACD-1A1F-4982-BDC4-70929EDEE894}" srcOrd="2" destOrd="0" presId="urn:microsoft.com/office/officeart/2018/2/layout/IconVerticalSolidList"/>
    <dgm:cxn modelId="{457CE1BB-7BF3-432B-BADC-1B6BF47C8265}" type="presParOf" srcId="{8528122D-FF0E-4540-8C53-320A20391E11}" destId="{8D6A5096-379B-49E4-BCFF-9D1BF3BBCD56}" srcOrd="3" destOrd="0" presId="urn:microsoft.com/office/officeart/2018/2/layout/IconVerticalSolidList"/>
    <dgm:cxn modelId="{D3557B55-3256-4AE9-A56D-8EB159D69FF9}" type="presParOf" srcId="{92B1E816-464A-4008-8549-D434140C5E2C}" destId="{B693F7FD-88F6-427E-BF8C-A7B2E9F6B662}" srcOrd="3" destOrd="0" presId="urn:microsoft.com/office/officeart/2018/2/layout/IconVerticalSolidList"/>
    <dgm:cxn modelId="{0B534EF9-6F93-46CE-973C-B714CDB4B2D2}" type="presParOf" srcId="{92B1E816-464A-4008-8549-D434140C5E2C}" destId="{0AA8F779-F257-46C8-9FAA-B81F8B85A0AC}" srcOrd="4" destOrd="0" presId="urn:microsoft.com/office/officeart/2018/2/layout/IconVerticalSolidList"/>
    <dgm:cxn modelId="{BB1BCB7B-E1D3-42A3-A443-ACFA4201F3B8}" type="presParOf" srcId="{0AA8F779-F257-46C8-9FAA-B81F8B85A0AC}" destId="{123E798C-074A-426D-845E-93998609BF5E}" srcOrd="0" destOrd="0" presId="urn:microsoft.com/office/officeart/2018/2/layout/IconVerticalSolidList"/>
    <dgm:cxn modelId="{4678AA54-9A1D-498A-8B22-40452BEAB5EE}" type="presParOf" srcId="{0AA8F779-F257-46C8-9FAA-B81F8B85A0AC}" destId="{4974521A-2B0D-4055-88A6-A0447546D51B}" srcOrd="1" destOrd="0" presId="urn:microsoft.com/office/officeart/2018/2/layout/IconVerticalSolidList"/>
    <dgm:cxn modelId="{2BE06F01-4096-4348-9401-4D8238F390AD}" type="presParOf" srcId="{0AA8F779-F257-46C8-9FAA-B81F8B85A0AC}" destId="{818E9FBA-ED1B-4ABB-8580-299C1351CEFF}" srcOrd="2" destOrd="0" presId="urn:microsoft.com/office/officeart/2018/2/layout/IconVerticalSolidList"/>
    <dgm:cxn modelId="{F7AFC070-3F2A-4761-BD1A-4305D0068CFB}" type="presParOf" srcId="{0AA8F779-F257-46C8-9FAA-B81F8B85A0AC}" destId="{22AED7F2-E2CE-4A12-8D16-6BF0D92C3D1B}" srcOrd="3" destOrd="0" presId="urn:microsoft.com/office/officeart/2018/2/layout/IconVerticalSoli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5E46B68-5883-4B07-B1C5-EFD1D2A91B15}">
      <dsp:nvSpPr>
        <dsp:cNvPr id="0" name=""/>
        <dsp:cNvSpPr/>
      </dsp:nvSpPr>
      <dsp:spPr>
        <a:xfrm>
          <a:off x="0" y="0"/>
          <a:ext cx="5599922" cy="124293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1FD2E2BA-B572-4489-86E0-2C5E0369D0EF}">
      <dsp:nvSpPr>
        <dsp:cNvPr id="0" name=""/>
        <dsp:cNvSpPr/>
      </dsp:nvSpPr>
      <dsp:spPr>
        <a:xfrm>
          <a:off x="375988" y="280191"/>
          <a:ext cx="683614" cy="683614"/>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1A6A7C02-38AE-41F7-9D48-CC07773A6C56}">
      <dsp:nvSpPr>
        <dsp:cNvPr id="0" name=""/>
        <dsp:cNvSpPr/>
      </dsp:nvSpPr>
      <dsp:spPr>
        <a:xfrm>
          <a:off x="1435590" y="531"/>
          <a:ext cx="4164331"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just" defTabSz="1022350">
            <a:lnSpc>
              <a:spcPct val="90000"/>
            </a:lnSpc>
            <a:spcBef>
              <a:spcPct val="0"/>
            </a:spcBef>
            <a:spcAft>
              <a:spcPct val="35000"/>
            </a:spcAft>
            <a:buNone/>
          </a:pPr>
          <a:r>
            <a:rPr lang="en-US" sz="2300" kern="1200">
              <a:latin typeface="Times New Roman" panose="02020603050405020304" pitchFamily="18" charset="0"/>
              <a:cs typeface="Times New Roman" panose="02020603050405020304" pitchFamily="18" charset="0"/>
            </a:rPr>
            <a:t>Clean the data and removed undesirable characters of the data.</a:t>
          </a:r>
        </a:p>
      </dsp:txBody>
      <dsp:txXfrm>
        <a:off x="1435590" y="531"/>
        <a:ext cx="4164331" cy="1242935"/>
      </dsp:txXfrm>
    </dsp:sp>
    <dsp:sp modelId="{410E05BF-349F-44E7-BA74-C416DFFC6A52}">
      <dsp:nvSpPr>
        <dsp:cNvPr id="0" name=""/>
        <dsp:cNvSpPr/>
      </dsp:nvSpPr>
      <dsp:spPr>
        <a:xfrm>
          <a:off x="0" y="1554201"/>
          <a:ext cx="5599922" cy="124293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EBAD989D-D435-4161-9893-212AA231E5A2}">
      <dsp:nvSpPr>
        <dsp:cNvPr id="0" name=""/>
        <dsp:cNvSpPr/>
      </dsp:nvSpPr>
      <dsp:spPr>
        <a:xfrm>
          <a:off x="375988" y="1833861"/>
          <a:ext cx="683614" cy="683614"/>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D6A5096-379B-49E4-BCFF-9D1BF3BBCD56}">
      <dsp:nvSpPr>
        <dsp:cNvPr id="0" name=""/>
        <dsp:cNvSpPr/>
      </dsp:nvSpPr>
      <dsp:spPr>
        <a:xfrm>
          <a:off x="1435590" y="1554201"/>
          <a:ext cx="4164331"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just" defTabSz="1022350">
            <a:lnSpc>
              <a:spcPct val="90000"/>
            </a:lnSpc>
            <a:spcBef>
              <a:spcPct val="0"/>
            </a:spcBef>
            <a:spcAft>
              <a:spcPct val="35000"/>
            </a:spcAft>
            <a:buNone/>
          </a:pPr>
          <a:r>
            <a:rPr lang="en-US" sz="2300" kern="1200" dirty="0">
              <a:latin typeface="Times New Roman" panose="02020603050405020304" pitchFamily="18" charset="0"/>
              <a:cs typeface="Times New Roman" panose="02020603050405020304" pitchFamily="18" charset="0"/>
            </a:rPr>
            <a:t>We will check if the dataset have any missing values.</a:t>
          </a:r>
        </a:p>
      </dsp:txBody>
      <dsp:txXfrm>
        <a:off x="1435590" y="1554201"/>
        <a:ext cx="4164331" cy="1242935"/>
      </dsp:txXfrm>
    </dsp:sp>
    <dsp:sp modelId="{123E798C-074A-426D-845E-93998609BF5E}">
      <dsp:nvSpPr>
        <dsp:cNvPr id="0" name=""/>
        <dsp:cNvSpPr/>
      </dsp:nvSpPr>
      <dsp:spPr>
        <a:xfrm>
          <a:off x="0" y="3107870"/>
          <a:ext cx="5599922" cy="124293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4974521A-2B0D-4055-88A6-A0447546D51B}">
      <dsp:nvSpPr>
        <dsp:cNvPr id="0" name=""/>
        <dsp:cNvSpPr/>
      </dsp:nvSpPr>
      <dsp:spPr>
        <a:xfrm>
          <a:off x="375988" y="3387531"/>
          <a:ext cx="683614" cy="683614"/>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22AED7F2-E2CE-4A12-8D16-6BF0D92C3D1B}">
      <dsp:nvSpPr>
        <dsp:cNvPr id="0" name=""/>
        <dsp:cNvSpPr/>
      </dsp:nvSpPr>
      <dsp:spPr>
        <a:xfrm>
          <a:off x="1435590" y="3107870"/>
          <a:ext cx="4164331" cy="124293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31544" tIns="131544" rIns="131544" bIns="131544" numCol="1" spcCol="1270" anchor="ctr" anchorCtr="0">
          <a:noAutofit/>
        </a:bodyPr>
        <a:lstStyle/>
        <a:p>
          <a:pPr marL="0" lvl="0" indent="0" algn="just" defTabSz="1022350">
            <a:lnSpc>
              <a:spcPct val="90000"/>
            </a:lnSpc>
            <a:spcBef>
              <a:spcPct val="0"/>
            </a:spcBef>
            <a:spcAft>
              <a:spcPct val="35000"/>
            </a:spcAft>
            <a:buNone/>
          </a:pPr>
          <a:r>
            <a:rPr lang="en-US" sz="2300" kern="1200" dirty="0">
              <a:latin typeface="Times New Roman" panose="02020603050405020304" pitchFamily="18" charset="0"/>
              <a:cs typeface="Times New Roman" panose="02020603050405020304" pitchFamily="18" charset="0"/>
            </a:rPr>
            <a:t>We will standardize the data by performing fit and transform method to fed into the model.</a:t>
          </a:r>
        </a:p>
      </dsp:txBody>
      <dsp:txXfrm>
        <a:off x="1435590" y="3107870"/>
        <a:ext cx="4164331" cy="1242935"/>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svg>
</file>

<file path=ppt/media/image12.png>
</file>

<file path=ppt/media/image13.png>
</file>

<file path=ppt/media/image14.png>
</file>

<file path=ppt/media/image2.jpeg>
</file>

<file path=ppt/media/image3.jpeg>
</file>

<file path=ppt/media/image4.jpeg>
</file>

<file path=ppt/media/image5.png>
</file>

<file path=ppt/media/image6.png>
</file>

<file path=ppt/media/image7.svg>
</file>

<file path=ppt/media/image8.png>
</file>

<file path=ppt/media/image9.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29047-3EFE-DE51-08EE-ED12CDC67D3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2332F36-9599-A5B2-F15E-C1986899DD1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CF1F304-F83B-178C-743C-C268F4C5F62D}"/>
              </a:ext>
            </a:extLst>
          </p:cNvPr>
          <p:cNvSpPr>
            <a:spLocks noGrp="1"/>
          </p:cNvSpPr>
          <p:nvPr>
            <p:ph type="dt" sz="half" idx="10"/>
          </p:nvPr>
        </p:nvSpPr>
        <p:spPr/>
        <p:txBody>
          <a:bodyPr/>
          <a:lstStyle/>
          <a:p>
            <a:fld id="{35C9CFDE-AD17-44AF-A9AC-F88B14E2F641}" type="datetimeFigureOut">
              <a:rPr lang="en-US" smtClean="0"/>
              <a:t>2/19/23</a:t>
            </a:fld>
            <a:endParaRPr lang="en-US"/>
          </a:p>
        </p:txBody>
      </p:sp>
      <p:sp>
        <p:nvSpPr>
          <p:cNvPr id="5" name="Footer Placeholder 4">
            <a:extLst>
              <a:ext uri="{FF2B5EF4-FFF2-40B4-BE49-F238E27FC236}">
                <a16:creationId xmlns:a16="http://schemas.microsoft.com/office/drawing/2014/main" id="{E1B22C5B-B97A-9B65-12A7-D9BD79FBBA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A2A556-45CF-4B3A-7A18-72ADFC1D16A3}"/>
              </a:ext>
            </a:extLst>
          </p:cNvPr>
          <p:cNvSpPr>
            <a:spLocks noGrp="1"/>
          </p:cNvSpPr>
          <p:nvPr>
            <p:ph type="sldNum" sz="quarter" idx="12"/>
          </p:nvPr>
        </p:nvSpPr>
        <p:spPr/>
        <p:txBody>
          <a:bodyPr/>
          <a:lstStyle/>
          <a:p>
            <a:fld id="{21CC8492-9FD8-49F0-AD33-DD37E6AB182B}" type="slidenum">
              <a:rPr lang="en-US" smtClean="0"/>
              <a:t>‹#›</a:t>
            </a:fld>
            <a:endParaRPr lang="en-US"/>
          </a:p>
        </p:txBody>
      </p:sp>
    </p:spTree>
    <p:extLst>
      <p:ext uri="{BB962C8B-B14F-4D97-AF65-F5344CB8AC3E}">
        <p14:creationId xmlns:p14="http://schemas.microsoft.com/office/powerpoint/2010/main" val="23208546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17126-8CF0-A220-F64C-E02CCD48F94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E91DD86-70DF-14E8-6530-7C0B2487F22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028C9-9ECC-AA19-B7E3-F470149FF5E8}"/>
              </a:ext>
            </a:extLst>
          </p:cNvPr>
          <p:cNvSpPr>
            <a:spLocks noGrp="1"/>
          </p:cNvSpPr>
          <p:nvPr>
            <p:ph type="dt" sz="half" idx="10"/>
          </p:nvPr>
        </p:nvSpPr>
        <p:spPr/>
        <p:txBody>
          <a:bodyPr/>
          <a:lstStyle/>
          <a:p>
            <a:fld id="{35C9CFDE-AD17-44AF-A9AC-F88B14E2F641}" type="datetimeFigureOut">
              <a:rPr lang="en-US" smtClean="0"/>
              <a:t>2/19/23</a:t>
            </a:fld>
            <a:endParaRPr lang="en-US"/>
          </a:p>
        </p:txBody>
      </p:sp>
      <p:sp>
        <p:nvSpPr>
          <p:cNvPr id="5" name="Footer Placeholder 4">
            <a:extLst>
              <a:ext uri="{FF2B5EF4-FFF2-40B4-BE49-F238E27FC236}">
                <a16:creationId xmlns:a16="http://schemas.microsoft.com/office/drawing/2014/main" id="{5471C74C-5FE4-C455-8A0A-4F924891B14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F3B358-1645-2747-AB7E-A4197828FAC8}"/>
              </a:ext>
            </a:extLst>
          </p:cNvPr>
          <p:cNvSpPr>
            <a:spLocks noGrp="1"/>
          </p:cNvSpPr>
          <p:nvPr>
            <p:ph type="sldNum" sz="quarter" idx="12"/>
          </p:nvPr>
        </p:nvSpPr>
        <p:spPr/>
        <p:txBody>
          <a:bodyPr/>
          <a:lstStyle/>
          <a:p>
            <a:fld id="{21CC8492-9FD8-49F0-AD33-DD37E6AB182B}" type="slidenum">
              <a:rPr lang="en-US" smtClean="0"/>
              <a:t>‹#›</a:t>
            </a:fld>
            <a:endParaRPr lang="en-US"/>
          </a:p>
        </p:txBody>
      </p:sp>
    </p:spTree>
    <p:extLst>
      <p:ext uri="{BB962C8B-B14F-4D97-AF65-F5344CB8AC3E}">
        <p14:creationId xmlns:p14="http://schemas.microsoft.com/office/powerpoint/2010/main" val="3464423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72C3F8-FBB3-BA5A-D7D3-0A0737F3561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ED40C87-B240-4D95-9C4C-47B3C66A88F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A17A08-852E-882E-C797-002DCAD363E5}"/>
              </a:ext>
            </a:extLst>
          </p:cNvPr>
          <p:cNvSpPr>
            <a:spLocks noGrp="1"/>
          </p:cNvSpPr>
          <p:nvPr>
            <p:ph type="dt" sz="half" idx="10"/>
          </p:nvPr>
        </p:nvSpPr>
        <p:spPr/>
        <p:txBody>
          <a:bodyPr/>
          <a:lstStyle/>
          <a:p>
            <a:fld id="{35C9CFDE-AD17-44AF-A9AC-F88B14E2F641}" type="datetimeFigureOut">
              <a:rPr lang="en-US" smtClean="0"/>
              <a:t>2/19/23</a:t>
            </a:fld>
            <a:endParaRPr lang="en-US"/>
          </a:p>
        </p:txBody>
      </p:sp>
      <p:sp>
        <p:nvSpPr>
          <p:cNvPr id="5" name="Footer Placeholder 4">
            <a:extLst>
              <a:ext uri="{FF2B5EF4-FFF2-40B4-BE49-F238E27FC236}">
                <a16:creationId xmlns:a16="http://schemas.microsoft.com/office/drawing/2014/main" id="{144FDB10-5226-26B2-1184-7DE01693BD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0B047E-3772-F0BB-9D13-1CBD570002C0}"/>
              </a:ext>
            </a:extLst>
          </p:cNvPr>
          <p:cNvSpPr>
            <a:spLocks noGrp="1"/>
          </p:cNvSpPr>
          <p:nvPr>
            <p:ph type="sldNum" sz="quarter" idx="12"/>
          </p:nvPr>
        </p:nvSpPr>
        <p:spPr/>
        <p:txBody>
          <a:bodyPr/>
          <a:lstStyle/>
          <a:p>
            <a:fld id="{21CC8492-9FD8-49F0-AD33-DD37E6AB182B}" type="slidenum">
              <a:rPr lang="en-US" smtClean="0"/>
              <a:t>‹#›</a:t>
            </a:fld>
            <a:endParaRPr lang="en-US"/>
          </a:p>
        </p:txBody>
      </p:sp>
    </p:spTree>
    <p:extLst>
      <p:ext uri="{BB962C8B-B14F-4D97-AF65-F5344CB8AC3E}">
        <p14:creationId xmlns:p14="http://schemas.microsoft.com/office/powerpoint/2010/main" val="30582650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652F0-D28A-4C8A-F067-AC87751009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6F0D1F2-66DD-C0FD-A085-13613E26D47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762B92D-29FF-6049-9954-8DA7C0CA4A65}"/>
              </a:ext>
            </a:extLst>
          </p:cNvPr>
          <p:cNvSpPr>
            <a:spLocks noGrp="1"/>
          </p:cNvSpPr>
          <p:nvPr>
            <p:ph type="dt" sz="half" idx="10"/>
          </p:nvPr>
        </p:nvSpPr>
        <p:spPr/>
        <p:txBody>
          <a:bodyPr/>
          <a:lstStyle/>
          <a:p>
            <a:fld id="{35C9CFDE-AD17-44AF-A9AC-F88B14E2F641}" type="datetimeFigureOut">
              <a:rPr lang="en-US" smtClean="0"/>
              <a:t>2/19/23</a:t>
            </a:fld>
            <a:endParaRPr lang="en-US"/>
          </a:p>
        </p:txBody>
      </p:sp>
      <p:sp>
        <p:nvSpPr>
          <p:cNvPr id="5" name="Footer Placeholder 4">
            <a:extLst>
              <a:ext uri="{FF2B5EF4-FFF2-40B4-BE49-F238E27FC236}">
                <a16:creationId xmlns:a16="http://schemas.microsoft.com/office/drawing/2014/main" id="{A8C2C561-0FC1-5E19-EE56-3284AD08E8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4FB70C-6D4B-FF13-F364-73207566113C}"/>
              </a:ext>
            </a:extLst>
          </p:cNvPr>
          <p:cNvSpPr>
            <a:spLocks noGrp="1"/>
          </p:cNvSpPr>
          <p:nvPr>
            <p:ph type="sldNum" sz="quarter" idx="12"/>
          </p:nvPr>
        </p:nvSpPr>
        <p:spPr/>
        <p:txBody>
          <a:bodyPr/>
          <a:lstStyle/>
          <a:p>
            <a:fld id="{21CC8492-9FD8-49F0-AD33-DD37E6AB182B}" type="slidenum">
              <a:rPr lang="en-US" smtClean="0"/>
              <a:t>‹#›</a:t>
            </a:fld>
            <a:endParaRPr lang="en-US"/>
          </a:p>
        </p:txBody>
      </p:sp>
    </p:spTree>
    <p:extLst>
      <p:ext uri="{BB962C8B-B14F-4D97-AF65-F5344CB8AC3E}">
        <p14:creationId xmlns:p14="http://schemas.microsoft.com/office/powerpoint/2010/main" val="35942108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E1BEF2-CF05-8E86-DF2D-3160137650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DE9BB04-FA6E-0ACD-9712-A503E239EC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DF8B560-2D15-A422-AC29-1F6095403405}"/>
              </a:ext>
            </a:extLst>
          </p:cNvPr>
          <p:cNvSpPr>
            <a:spLocks noGrp="1"/>
          </p:cNvSpPr>
          <p:nvPr>
            <p:ph type="dt" sz="half" idx="10"/>
          </p:nvPr>
        </p:nvSpPr>
        <p:spPr/>
        <p:txBody>
          <a:bodyPr/>
          <a:lstStyle/>
          <a:p>
            <a:fld id="{35C9CFDE-AD17-44AF-A9AC-F88B14E2F641}" type="datetimeFigureOut">
              <a:rPr lang="en-US" smtClean="0"/>
              <a:t>2/19/23</a:t>
            </a:fld>
            <a:endParaRPr lang="en-US"/>
          </a:p>
        </p:txBody>
      </p:sp>
      <p:sp>
        <p:nvSpPr>
          <p:cNvPr id="5" name="Footer Placeholder 4">
            <a:extLst>
              <a:ext uri="{FF2B5EF4-FFF2-40B4-BE49-F238E27FC236}">
                <a16:creationId xmlns:a16="http://schemas.microsoft.com/office/drawing/2014/main" id="{1FFC4F09-64F8-ECE5-0C4F-0E11A848DD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737B5A-0B2E-876F-CFBC-C0678B335ACB}"/>
              </a:ext>
            </a:extLst>
          </p:cNvPr>
          <p:cNvSpPr>
            <a:spLocks noGrp="1"/>
          </p:cNvSpPr>
          <p:nvPr>
            <p:ph type="sldNum" sz="quarter" idx="12"/>
          </p:nvPr>
        </p:nvSpPr>
        <p:spPr/>
        <p:txBody>
          <a:bodyPr/>
          <a:lstStyle/>
          <a:p>
            <a:fld id="{21CC8492-9FD8-49F0-AD33-DD37E6AB182B}" type="slidenum">
              <a:rPr lang="en-US" smtClean="0"/>
              <a:t>‹#›</a:t>
            </a:fld>
            <a:endParaRPr lang="en-US"/>
          </a:p>
        </p:txBody>
      </p:sp>
    </p:spTree>
    <p:extLst>
      <p:ext uri="{BB962C8B-B14F-4D97-AF65-F5344CB8AC3E}">
        <p14:creationId xmlns:p14="http://schemas.microsoft.com/office/powerpoint/2010/main" val="24864395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926CBD-C256-0BE0-C659-B33E83F216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D4ECB29-9306-6E50-1949-98491B68B2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81509C2-DFEC-49E5-4306-8A735CA99F9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C418CB8-0ED1-CBBD-65D1-BFF86B39048B}"/>
              </a:ext>
            </a:extLst>
          </p:cNvPr>
          <p:cNvSpPr>
            <a:spLocks noGrp="1"/>
          </p:cNvSpPr>
          <p:nvPr>
            <p:ph type="dt" sz="half" idx="10"/>
          </p:nvPr>
        </p:nvSpPr>
        <p:spPr/>
        <p:txBody>
          <a:bodyPr/>
          <a:lstStyle/>
          <a:p>
            <a:fld id="{35C9CFDE-AD17-44AF-A9AC-F88B14E2F641}" type="datetimeFigureOut">
              <a:rPr lang="en-US" smtClean="0"/>
              <a:t>2/19/23</a:t>
            </a:fld>
            <a:endParaRPr lang="en-US"/>
          </a:p>
        </p:txBody>
      </p:sp>
      <p:sp>
        <p:nvSpPr>
          <p:cNvPr id="6" name="Footer Placeholder 5">
            <a:extLst>
              <a:ext uri="{FF2B5EF4-FFF2-40B4-BE49-F238E27FC236}">
                <a16:creationId xmlns:a16="http://schemas.microsoft.com/office/drawing/2014/main" id="{350F269D-EA38-4539-803C-315E66A64E0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639C80-E16F-1480-71E0-E0422312ED0B}"/>
              </a:ext>
            </a:extLst>
          </p:cNvPr>
          <p:cNvSpPr>
            <a:spLocks noGrp="1"/>
          </p:cNvSpPr>
          <p:nvPr>
            <p:ph type="sldNum" sz="quarter" idx="12"/>
          </p:nvPr>
        </p:nvSpPr>
        <p:spPr/>
        <p:txBody>
          <a:bodyPr/>
          <a:lstStyle/>
          <a:p>
            <a:fld id="{21CC8492-9FD8-49F0-AD33-DD37E6AB182B}" type="slidenum">
              <a:rPr lang="en-US" smtClean="0"/>
              <a:t>‹#›</a:t>
            </a:fld>
            <a:endParaRPr lang="en-US"/>
          </a:p>
        </p:txBody>
      </p:sp>
    </p:spTree>
    <p:extLst>
      <p:ext uri="{BB962C8B-B14F-4D97-AF65-F5344CB8AC3E}">
        <p14:creationId xmlns:p14="http://schemas.microsoft.com/office/powerpoint/2010/main" val="21270374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E12E5-4DD4-10E5-EC25-625AC3FFFA6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67B6D94-DF47-F2FA-A17D-16D701E54ED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B699F02-53BE-EB85-6032-D90F7C720A6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A799FAA-8525-C201-B7AC-5D00ADC7521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033BF9-6BC7-BA48-7D4C-29072117F45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F8EC85-0CD3-25AA-0BC0-3FC188F79DC0}"/>
              </a:ext>
            </a:extLst>
          </p:cNvPr>
          <p:cNvSpPr>
            <a:spLocks noGrp="1"/>
          </p:cNvSpPr>
          <p:nvPr>
            <p:ph type="dt" sz="half" idx="10"/>
          </p:nvPr>
        </p:nvSpPr>
        <p:spPr/>
        <p:txBody>
          <a:bodyPr/>
          <a:lstStyle/>
          <a:p>
            <a:fld id="{35C9CFDE-AD17-44AF-A9AC-F88B14E2F641}" type="datetimeFigureOut">
              <a:rPr lang="en-US" smtClean="0"/>
              <a:t>2/19/23</a:t>
            </a:fld>
            <a:endParaRPr lang="en-US"/>
          </a:p>
        </p:txBody>
      </p:sp>
      <p:sp>
        <p:nvSpPr>
          <p:cNvPr id="8" name="Footer Placeholder 7">
            <a:extLst>
              <a:ext uri="{FF2B5EF4-FFF2-40B4-BE49-F238E27FC236}">
                <a16:creationId xmlns:a16="http://schemas.microsoft.com/office/drawing/2014/main" id="{DDCB8FE7-8B73-A8B0-9433-161FC37E78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5F1C95A-6E34-FC86-9909-8DDAA7AA01BF}"/>
              </a:ext>
            </a:extLst>
          </p:cNvPr>
          <p:cNvSpPr>
            <a:spLocks noGrp="1"/>
          </p:cNvSpPr>
          <p:nvPr>
            <p:ph type="sldNum" sz="quarter" idx="12"/>
          </p:nvPr>
        </p:nvSpPr>
        <p:spPr/>
        <p:txBody>
          <a:bodyPr/>
          <a:lstStyle/>
          <a:p>
            <a:fld id="{21CC8492-9FD8-49F0-AD33-DD37E6AB182B}" type="slidenum">
              <a:rPr lang="en-US" smtClean="0"/>
              <a:t>‹#›</a:t>
            </a:fld>
            <a:endParaRPr lang="en-US"/>
          </a:p>
        </p:txBody>
      </p:sp>
    </p:spTree>
    <p:extLst>
      <p:ext uri="{BB962C8B-B14F-4D97-AF65-F5344CB8AC3E}">
        <p14:creationId xmlns:p14="http://schemas.microsoft.com/office/powerpoint/2010/main" val="41672417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6AEAB2-1EAD-A90F-961C-CB6AB7D1F7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A691504-FC4E-31B3-F5B3-8EC33EEB5955}"/>
              </a:ext>
            </a:extLst>
          </p:cNvPr>
          <p:cNvSpPr>
            <a:spLocks noGrp="1"/>
          </p:cNvSpPr>
          <p:nvPr>
            <p:ph type="dt" sz="half" idx="10"/>
          </p:nvPr>
        </p:nvSpPr>
        <p:spPr/>
        <p:txBody>
          <a:bodyPr/>
          <a:lstStyle/>
          <a:p>
            <a:fld id="{35C9CFDE-AD17-44AF-A9AC-F88B14E2F641}" type="datetimeFigureOut">
              <a:rPr lang="en-US" smtClean="0"/>
              <a:t>2/19/23</a:t>
            </a:fld>
            <a:endParaRPr lang="en-US"/>
          </a:p>
        </p:txBody>
      </p:sp>
      <p:sp>
        <p:nvSpPr>
          <p:cNvPr id="4" name="Footer Placeholder 3">
            <a:extLst>
              <a:ext uri="{FF2B5EF4-FFF2-40B4-BE49-F238E27FC236}">
                <a16:creationId xmlns:a16="http://schemas.microsoft.com/office/drawing/2014/main" id="{12900DAF-BC6D-8089-5853-F6658D1C0E4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E4C059A-E73A-ABEE-C3A8-D4C8E4ABCEE2}"/>
              </a:ext>
            </a:extLst>
          </p:cNvPr>
          <p:cNvSpPr>
            <a:spLocks noGrp="1"/>
          </p:cNvSpPr>
          <p:nvPr>
            <p:ph type="sldNum" sz="quarter" idx="12"/>
          </p:nvPr>
        </p:nvSpPr>
        <p:spPr/>
        <p:txBody>
          <a:bodyPr/>
          <a:lstStyle/>
          <a:p>
            <a:fld id="{21CC8492-9FD8-49F0-AD33-DD37E6AB182B}" type="slidenum">
              <a:rPr lang="en-US" smtClean="0"/>
              <a:t>‹#›</a:t>
            </a:fld>
            <a:endParaRPr lang="en-US"/>
          </a:p>
        </p:txBody>
      </p:sp>
    </p:spTree>
    <p:extLst>
      <p:ext uri="{BB962C8B-B14F-4D97-AF65-F5344CB8AC3E}">
        <p14:creationId xmlns:p14="http://schemas.microsoft.com/office/powerpoint/2010/main" val="33293038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52FA11E-E13C-E241-F61B-687B06267A6C}"/>
              </a:ext>
            </a:extLst>
          </p:cNvPr>
          <p:cNvSpPr>
            <a:spLocks noGrp="1"/>
          </p:cNvSpPr>
          <p:nvPr>
            <p:ph type="dt" sz="half" idx="10"/>
          </p:nvPr>
        </p:nvSpPr>
        <p:spPr/>
        <p:txBody>
          <a:bodyPr/>
          <a:lstStyle/>
          <a:p>
            <a:fld id="{35C9CFDE-AD17-44AF-A9AC-F88B14E2F641}" type="datetimeFigureOut">
              <a:rPr lang="en-US" smtClean="0"/>
              <a:t>2/19/23</a:t>
            </a:fld>
            <a:endParaRPr lang="en-US"/>
          </a:p>
        </p:txBody>
      </p:sp>
      <p:sp>
        <p:nvSpPr>
          <p:cNvPr id="3" name="Footer Placeholder 2">
            <a:extLst>
              <a:ext uri="{FF2B5EF4-FFF2-40B4-BE49-F238E27FC236}">
                <a16:creationId xmlns:a16="http://schemas.microsoft.com/office/drawing/2014/main" id="{6A3D4C29-C77F-3577-A07E-277860965F5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C3AC27E-3940-EAC7-EAE1-C3789AFE6175}"/>
              </a:ext>
            </a:extLst>
          </p:cNvPr>
          <p:cNvSpPr>
            <a:spLocks noGrp="1"/>
          </p:cNvSpPr>
          <p:nvPr>
            <p:ph type="sldNum" sz="quarter" idx="12"/>
          </p:nvPr>
        </p:nvSpPr>
        <p:spPr/>
        <p:txBody>
          <a:bodyPr/>
          <a:lstStyle/>
          <a:p>
            <a:fld id="{21CC8492-9FD8-49F0-AD33-DD37E6AB182B}" type="slidenum">
              <a:rPr lang="en-US" smtClean="0"/>
              <a:t>‹#›</a:t>
            </a:fld>
            <a:endParaRPr lang="en-US"/>
          </a:p>
        </p:txBody>
      </p:sp>
    </p:spTree>
    <p:extLst>
      <p:ext uri="{BB962C8B-B14F-4D97-AF65-F5344CB8AC3E}">
        <p14:creationId xmlns:p14="http://schemas.microsoft.com/office/powerpoint/2010/main" val="8518533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611B3-5650-322B-EE0A-114C1BBEAC1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222362-85D1-123A-D916-49B592CF7CE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6D99691-3819-B49F-CA99-62EE307AE73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A063D87-00FA-C7E1-3353-3EA0757CC5E7}"/>
              </a:ext>
            </a:extLst>
          </p:cNvPr>
          <p:cNvSpPr>
            <a:spLocks noGrp="1"/>
          </p:cNvSpPr>
          <p:nvPr>
            <p:ph type="dt" sz="half" idx="10"/>
          </p:nvPr>
        </p:nvSpPr>
        <p:spPr/>
        <p:txBody>
          <a:bodyPr/>
          <a:lstStyle/>
          <a:p>
            <a:fld id="{35C9CFDE-AD17-44AF-A9AC-F88B14E2F641}" type="datetimeFigureOut">
              <a:rPr lang="en-US" smtClean="0"/>
              <a:t>2/19/23</a:t>
            </a:fld>
            <a:endParaRPr lang="en-US"/>
          </a:p>
        </p:txBody>
      </p:sp>
      <p:sp>
        <p:nvSpPr>
          <p:cNvPr id="6" name="Footer Placeholder 5">
            <a:extLst>
              <a:ext uri="{FF2B5EF4-FFF2-40B4-BE49-F238E27FC236}">
                <a16:creationId xmlns:a16="http://schemas.microsoft.com/office/drawing/2014/main" id="{D02DBD1B-246E-8D2B-EEAD-7EC3891DC18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42B559-0457-7D0C-FE97-AA46514E8C95}"/>
              </a:ext>
            </a:extLst>
          </p:cNvPr>
          <p:cNvSpPr>
            <a:spLocks noGrp="1"/>
          </p:cNvSpPr>
          <p:nvPr>
            <p:ph type="sldNum" sz="quarter" idx="12"/>
          </p:nvPr>
        </p:nvSpPr>
        <p:spPr/>
        <p:txBody>
          <a:bodyPr/>
          <a:lstStyle/>
          <a:p>
            <a:fld id="{21CC8492-9FD8-49F0-AD33-DD37E6AB182B}" type="slidenum">
              <a:rPr lang="en-US" smtClean="0"/>
              <a:t>‹#›</a:t>
            </a:fld>
            <a:endParaRPr lang="en-US"/>
          </a:p>
        </p:txBody>
      </p:sp>
    </p:spTree>
    <p:extLst>
      <p:ext uri="{BB962C8B-B14F-4D97-AF65-F5344CB8AC3E}">
        <p14:creationId xmlns:p14="http://schemas.microsoft.com/office/powerpoint/2010/main" val="3826441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7DBD49-4E65-A830-8194-CB3A5A0A42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1225B1A-1657-2D4F-5397-859480C0AF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9731DB0-B6FB-081D-CE8E-749E3346DC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97CD2A7-324C-0A17-DB0D-ED37C85AE4C9}"/>
              </a:ext>
            </a:extLst>
          </p:cNvPr>
          <p:cNvSpPr>
            <a:spLocks noGrp="1"/>
          </p:cNvSpPr>
          <p:nvPr>
            <p:ph type="dt" sz="half" idx="10"/>
          </p:nvPr>
        </p:nvSpPr>
        <p:spPr/>
        <p:txBody>
          <a:bodyPr/>
          <a:lstStyle/>
          <a:p>
            <a:fld id="{35C9CFDE-AD17-44AF-A9AC-F88B14E2F641}" type="datetimeFigureOut">
              <a:rPr lang="en-US" smtClean="0"/>
              <a:t>2/19/23</a:t>
            </a:fld>
            <a:endParaRPr lang="en-US"/>
          </a:p>
        </p:txBody>
      </p:sp>
      <p:sp>
        <p:nvSpPr>
          <p:cNvPr id="6" name="Footer Placeholder 5">
            <a:extLst>
              <a:ext uri="{FF2B5EF4-FFF2-40B4-BE49-F238E27FC236}">
                <a16:creationId xmlns:a16="http://schemas.microsoft.com/office/drawing/2014/main" id="{B9CDFE84-8274-30C5-B56F-DDF564544F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15FC1F4-D0F4-09FA-04CD-CA95A38CDBF4}"/>
              </a:ext>
            </a:extLst>
          </p:cNvPr>
          <p:cNvSpPr>
            <a:spLocks noGrp="1"/>
          </p:cNvSpPr>
          <p:nvPr>
            <p:ph type="sldNum" sz="quarter" idx="12"/>
          </p:nvPr>
        </p:nvSpPr>
        <p:spPr/>
        <p:txBody>
          <a:bodyPr/>
          <a:lstStyle/>
          <a:p>
            <a:fld id="{21CC8492-9FD8-49F0-AD33-DD37E6AB182B}" type="slidenum">
              <a:rPr lang="en-US" smtClean="0"/>
              <a:t>‹#›</a:t>
            </a:fld>
            <a:endParaRPr lang="en-US"/>
          </a:p>
        </p:txBody>
      </p:sp>
    </p:spTree>
    <p:extLst>
      <p:ext uri="{BB962C8B-B14F-4D97-AF65-F5344CB8AC3E}">
        <p14:creationId xmlns:p14="http://schemas.microsoft.com/office/powerpoint/2010/main" val="42580159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3D4F32-454F-A855-074A-FF853CA823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F5EEBD9-4FC0-831D-FAB3-8F89530BC09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24491C-9A5B-8E09-74D7-54A018C40FE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C9CFDE-AD17-44AF-A9AC-F88B14E2F641}" type="datetimeFigureOut">
              <a:rPr lang="en-US" smtClean="0"/>
              <a:t>2/19/23</a:t>
            </a:fld>
            <a:endParaRPr lang="en-US"/>
          </a:p>
        </p:txBody>
      </p:sp>
      <p:sp>
        <p:nvSpPr>
          <p:cNvPr id="5" name="Footer Placeholder 4">
            <a:extLst>
              <a:ext uri="{FF2B5EF4-FFF2-40B4-BE49-F238E27FC236}">
                <a16:creationId xmlns:a16="http://schemas.microsoft.com/office/drawing/2014/main" id="{AA17B90F-119B-EF7C-C667-F7CEEFD96D8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A0D2849-C6EE-B9DA-C5E8-F68E365A54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CC8492-9FD8-49F0-AD33-DD37E6AB182B}" type="slidenum">
              <a:rPr lang="en-US" smtClean="0"/>
              <a:t>‹#›</a:t>
            </a:fld>
            <a:endParaRPr lang="en-US"/>
          </a:p>
        </p:txBody>
      </p:sp>
    </p:spTree>
    <p:extLst>
      <p:ext uri="{BB962C8B-B14F-4D97-AF65-F5344CB8AC3E}">
        <p14:creationId xmlns:p14="http://schemas.microsoft.com/office/powerpoint/2010/main" val="2440351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Layout" Target="../diagrams/layout1.xml"/><Relationship Id="rId7" Type="http://schemas.openxmlformats.org/officeDocument/2006/relationships/oleObject" Target="../embeddings/oleObject1.bin"/><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EFB64B76-E7C1-837A-0616-B7607365C37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9" y="0"/>
            <a:ext cx="12191999" cy="6932634"/>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66E846-9520-B1D3-0707-B634AC88FB17}"/>
              </a:ext>
            </a:extLst>
          </p:cNvPr>
          <p:cNvSpPr>
            <a:spLocks noGrp="1"/>
          </p:cNvSpPr>
          <p:nvPr>
            <p:ph type="ctrTitle"/>
          </p:nvPr>
        </p:nvSpPr>
        <p:spPr>
          <a:xfrm>
            <a:off x="1097279" y="1903445"/>
            <a:ext cx="10164769" cy="1274896"/>
          </a:xfrm>
          <a:effectLst>
            <a:outerShdw blurRad="50800" dist="38100" dir="2700000" algn="tl" rotWithShape="0">
              <a:prstClr val="black">
                <a:alpha val="40000"/>
              </a:prstClr>
            </a:outerShdw>
          </a:effectLst>
        </p:spPr>
        <p:txBody>
          <a:bodyPr>
            <a:normAutofit fontScale="90000"/>
          </a:bodyPr>
          <a:lstStyle/>
          <a:p>
            <a:r>
              <a:rPr lang="en-US" sz="5200" b="1" dirty="0">
                <a:latin typeface="Times New Roman" panose="02020603050405020304" pitchFamily="18" charset="0"/>
                <a:cs typeface="Times New Roman" panose="02020603050405020304" pitchFamily="18" charset="0"/>
              </a:rPr>
              <a:t>Optimal Hotel Pricing using Machine Learning</a:t>
            </a:r>
          </a:p>
        </p:txBody>
      </p:sp>
      <p:sp>
        <p:nvSpPr>
          <p:cNvPr id="3" name="Subtitle 2">
            <a:extLst>
              <a:ext uri="{FF2B5EF4-FFF2-40B4-BE49-F238E27FC236}">
                <a16:creationId xmlns:a16="http://schemas.microsoft.com/office/drawing/2014/main" id="{6DDEB0B8-1D24-B862-7CC2-49F7D7B8CED4}"/>
              </a:ext>
            </a:extLst>
          </p:cNvPr>
          <p:cNvSpPr>
            <a:spLocks noGrp="1"/>
          </p:cNvSpPr>
          <p:nvPr>
            <p:ph type="subTitle" idx="1"/>
          </p:nvPr>
        </p:nvSpPr>
        <p:spPr>
          <a:xfrm>
            <a:off x="1100051" y="4666593"/>
            <a:ext cx="10058400" cy="1441327"/>
          </a:xfrm>
          <a:effectLst>
            <a:outerShdw blurRad="50800" dist="38100" dir="2700000" algn="tl" rotWithShape="0">
              <a:prstClr val="black">
                <a:alpha val="40000"/>
              </a:prstClr>
            </a:outerShdw>
          </a:effectLst>
        </p:spPr>
        <p:txBody>
          <a:bodyPr>
            <a:normAutofit/>
          </a:bodyPr>
          <a:lstStyle/>
          <a:p>
            <a:r>
              <a:rPr lang="en-US" sz="2200" dirty="0">
                <a:solidFill>
                  <a:srgbClr val="FF0000"/>
                </a:solidFill>
                <a:latin typeface="Times New Roman" panose="02020603050405020304" pitchFamily="18" charset="0"/>
                <a:cs typeface="Times New Roman" panose="02020603050405020304" pitchFamily="18" charset="0"/>
              </a:rPr>
              <a:t>                                                                                          </a:t>
            </a:r>
          </a:p>
          <a:p>
            <a:r>
              <a:rPr lang="en-US" sz="2200" dirty="0">
                <a:solidFill>
                  <a:srgbClr val="FF0000"/>
                </a:solidFill>
                <a:latin typeface="Times New Roman" panose="02020603050405020304" pitchFamily="18" charset="0"/>
                <a:cs typeface="Times New Roman" panose="02020603050405020304" pitchFamily="18" charset="0"/>
              </a:rPr>
              <a:t>                                                                                              Presented By: Megha Shah</a:t>
            </a:r>
          </a:p>
        </p:txBody>
      </p:sp>
      <p:sp>
        <p:nvSpPr>
          <p:cNvPr id="4" name="TextBox 3">
            <a:extLst>
              <a:ext uri="{FF2B5EF4-FFF2-40B4-BE49-F238E27FC236}">
                <a16:creationId xmlns:a16="http://schemas.microsoft.com/office/drawing/2014/main" id="{C221A314-A7F7-F634-FE8C-0CE4781A6BCB}"/>
              </a:ext>
            </a:extLst>
          </p:cNvPr>
          <p:cNvSpPr txBox="1"/>
          <p:nvPr/>
        </p:nvSpPr>
        <p:spPr>
          <a:xfrm>
            <a:off x="2332653" y="719350"/>
            <a:ext cx="7081936" cy="769441"/>
          </a:xfrm>
          <a:prstGeom prst="rect">
            <a:avLst/>
          </a:prstGeom>
          <a:noFill/>
        </p:spPr>
        <p:txBody>
          <a:bodyPr wrap="square" rtlCol="0">
            <a:spAutoFit/>
          </a:bodyPr>
          <a:lstStyle/>
          <a:p>
            <a:pPr algn="ctr"/>
            <a:r>
              <a:rPr lang="en-US" sz="4400" b="1" dirty="0">
                <a:latin typeface="Times New Roman" panose="02020603050405020304" pitchFamily="18" charset="0"/>
                <a:cs typeface="Times New Roman" panose="02020603050405020304" pitchFamily="18" charset="0"/>
              </a:rPr>
              <a:t>Gannon University </a:t>
            </a:r>
          </a:p>
        </p:txBody>
      </p:sp>
    </p:spTree>
    <p:extLst>
      <p:ext uri="{BB962C8B-B14F-4D97-AF65-F5344CB8AC3E}">
        <p14:creationId xmlns:p14="http://schemas.microsoft.com/office/powerpoint/2010/main" val="3461982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9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181916-AF3A-8E2B-4F10-E3AC8E379204}"/>
              </a:ext>
            </a:extLst>
          </p:cNvPr>
          <p:cNvSpPr>
            <a:spLocks noGrp="1"/>
          </p:cNvSpPr>
          <p:nvPr>
            <p:ph type="title"/>
          </p:nvPr>
        </p:nvSpPr>
        <p:spPr>
          <a:xfrm>
            <a:off x="838200" y="365125"/>
            <a:ext cx="10515600" cy="1325563"/>
          </a:xfrm>
        </p:spPr>
        <p:txBody>
          <a:bodyPr>
            <a:normAutofit/>
          </a:bodyPr>
          <a:lstStyle/>
          <a:p>
            <a:r>
              <a:rPr lang="en-US" b="1" dirty="0">
                <a:solidFill>
                  <a:schemeClr val="bg1"/>
                </a:solidFill>
                <a:highlight>
                  <a:srgbClr val="FFFFFF"/>
                </a:highlight>
                <a:latin typeface="Times New Roman" panose="02020603050405020304" pitchFamily="18" charset="0"/>
                <a:cs typeface="Times New Roman" panose="02020603050405020304" pitchFamily="18" charset="0"/>
              </a:rPr>
              <a:t>Data Preparation:</a:t>
            </a:r>
          </a:p>
        </p:txBody>
      </p:sp>
      <p:graphicFrame>
        <p:nvGraphicFramePr>
          <p:cNvPr id="7" name="Content Placeholder 2">
            <a:extLst>
              <a:ext uri="{FF2B5EF4-FFF2-40B4-BE49-F238E27FC236}">
                <a16:creationId xmlns:a16="http://schemas.microsoft.com/office/drawing/2014/main" id="{CC716EC8-B0BC-5607-CCA5-4C3354B175E0}"/>
              </a:ext>
            </a:extLst>
          </p:cNvPr>
          <p:cNvGraphicFramePr>
            <a:graphicFrameLocks noGrp="1"/>
          </p:cNvGraphicFramePr>
          <p:nvPr>
            <p:ph idx="1"/>
            <p:extLst>
              <p:ext uri="{D42A27DB-BD31-4B8C-83A1-F6EECF244321}">
                <p14:modId xmlns:p14="http://schemas.microsoft.com/office/powerpoint/2010/main" val="3948598954"/>
              </p:ext>
            </p:extLst>
          </p:nvPr>
        </p:nvGraphicFramePr>
        <p:xfrm>
          <a:off x="838200" y="1825625"/>
          <a:ext cx="5599922"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3" name="Object 2">
            <a:extLst>
              <a:ext uri="{FF2B5EF4-FFF2-40B4-BE49-F238E27FC236}">
                <a16:creationId xmlns:a16="http://schemas.microsoft.com/office/drawing/2014/main" id="{5FCB5A65-DCCF-FDF6-CBD5-ABF12F87F0D6}"/>
              </a:ext>
            </a:extLst>
          </p:cNvPr>
          <p:cNvGraphicFramePr>
            <a:graphicFrameLocks/>
          </p:cNvGraphicFramePr>
          <p:nvPr>
            <p:extLst>
              <p:ext uri="{D42A27DB-BD31-4B8C-83A1-F6EECF244321}">
                <p14:modId xmlns:p14="http://schemas.microsoft.com/office/powerpoint/2010/main" val="3723972773"/>
              </p:ext>
            </p:extLst>
          </p:nvPr>
        </p:nvGraphicFramePr>
        <p:xfrm>
          <a:off x="6736702" y="2817846"/>
          <a:ext cx="4963885" cy="2114404"/>
        </p:xfrm>
        <a:graphic>
          <a:graphicData uri="http://schemas.openxmlformats.org/presentationml/2006/ole">
            <mc:AlternateContent xmlns:mc="http://schemas.openxmlformats.org/markup-compatibility/2006">
              <mc:Choice xmlns:v="urn:schemas-microsoft-com:vml" Requires="v">
                <p:oleObj name="Picture" r:id="rId7" imgW="0" imgH="0" progId="StaticMetafile">
                  <p:embed/>
                </p:oleObj>
              </mc:Choice>
              <mc:Fallback>
                <p:oleObj name="Picture" r:id="rId7" imgW="0" imgH="0" progId="StaticMetafile">
                  <p:embed/>
                  <p:pic>
                    <p:nvPicPr>
                      <p:cNvPr id="5" name="Object 4">
                        <a:extLst>
                          <a:ext uri="{FF2B5EF4-FFF2-40B4-BE49-F238E27FC236}">
                            <a16:creationId xmlns:a16="http://schemas.microsoft.com/office/drawing/2014/main" id="{459F8FE8-CBBD-97E3-4CC3-3CB1CE24BB5F}"/>
                          </a:ext>
                        </a:extLst>
                      </p:cNvPr>
                      <p:cNvPicPr>
                        <a:picLocks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736702" y="2817846"/>
                        <a:ext cx="4963885" cy="2114404"/>
                      </a:xfrm>
                      <a:prstGeom prst="rect">
                        <a:avLst/>
                      </a:prstGeom>
                      <a:solidFill>
                        <a:srgbClr val="FFFFFF"/>
                      </a:solidFill>
                      <a:ln>
                        <a:noFill/>
                      </a:ln>
                    </p:spPr>
                  </p:pic>
                </p:oleObj>
              </mc:Fallback>
            </mc:AlternateContent>
          </a:graphicData>
        </a:graphic>
      </p:graphicFrame>
    </p:spTree>
    <p:extLst>
      <p:ext uri="{BB962C8B-B14F-4D97-AF65-F5344CB8AC3E}">
        <p14:creationId xmlns:p14="http://schemas.microsoft.com/office/powerpoint/2010/main" val="3666077941"/>
      </p:ext>
    </p:extLst>
  </p:cSld>
  <p:clrMapOvr>
    <a:overrideClrMapping bg1="dk1" tx1="lt1" bg2="dk2" tx2="lt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14">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A2DC5D-16D1-3735-61FD-69C8F474583A}"/>
              </a:ext>
            </a:extLst>
          </p:cNvPr>
          <p:cNvSpPr>
            <a:spLocks noGrp="1"/>
          </p:cNvSpPr>
          <p:nvPr>
            <p:ph type="title"/>
          </p:nvPr>
        </p:nvSpPr>
        <p:spPr>
          <a:xfrm>
            <a:off x="1156851" y="637762"/>
            <a:ext cx="9888496" cy="900131"/>
          </a:xfrm>
        </p:spPr>
        <p:txBody>
          <a:bodyPr anchor="t">
            <a:normAutofit/>
          </a:bodyPr>
          <a:lstStyle/>
          <a:p>
            <a:r>
              <a:rPr lang="en-US" b="1" dirty="0">
                <a:solidFill>
                  <a:schemeClr val="bg1"/>
                </a:solidFill>
                <a:latin typeface="Times New Roman" panose="02020603050405020304" pitchFamily="18" charset="0"/>
                <a:cs typeface="Times New Roman" panose="02020603050405020304" pitchFamily="18" charset="0"/>
              </a:rPr>
              <a:t>Data Analysis</a:t>
            </a:r>
          </a:p>
        </p:txBody>
      </p:sp>
      <p:sp>
        <p:nvSpPr>
          <p:cNvPr id="26" name="Rectangle 16">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18">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0C5AA5DE-B428-CFF2-7680-C6C425D646C3}"/>
              </a:ext>
            </a:extLst>
          </p:cNvPr>
          <p:cNvSpPr>
            <a:spLocks noGrp="1"/>
          </p:cNvSpPr>
          <p:nvPr>
            <p:ph idx="1"/>
          </p:nvPr>
        </p:nvSpPr>
        <p:spPr>
          <a:xfrm>
            <a:off x="1155548" y="2295530"/>
            <a:ext cx="9880893" cy="4323416"/>
          </a:xfrm>
        </p:spPr>
        <p:txBody>
          <a:bodyPr>
            <a:normAutofit/>
          </a:bodyPr>
          <a:lstStyle/>
          <a:p>
            <a:pPr marL="0" indent="0">
              <a:buNone/>
            </a:pPr>
            <a:r>
              <a:rPr lang="en-US" sz="2000" dirty="0">
                <a:latin typeface="Times New Roman" panose="02020603050405020304" pitchFamily="18" charset="0"/>
                <a:cs typeface="Times New Roman" panose="02020603050405020304" pitchFamily="18" charset="0"/>
              </a:rPr>
              <a:t>We are using three machine learning algorithms to analyze the data. They are:</a:t>
            </a:r>
          </a:p>
          <a:p>
            <a:pPr marL="0" indent="0">
              <a:lnSpc>
                <a:spcPct val="100000"/>
              </a:lnSpc>
              <a:buNone/>
            </a:pPr>
            <a:r>
              <a:rPr lang="en-US" sz="2000" dirty="0">
                <a:latin typeface="Times New Roman" panose="02020603050405020304" pitchFamily="18" charset="0"/>
                <a:cs typeface="Times New Roman" panose="02020603050405020304" pitchFamily="18" charset="0"/>
              </a:rPr>
              <a:t>1. Random Forest regression Technique:</a:t>
            </a:r>
          </a:p>
          <a:p>
            <a:pPr lvl="1">
              <a:lnSpc>
                <a:spcPct val="1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The Random Forest Regression technique is a supervised learning algorithm that uses an ensemble learning approach for regression.</a:t>
            </a:r>
          </a:p>
          <a:p>
            <a:pPr lvl="1">
              <a:lnSpc>
                <a:spcPct val="1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In Random Forest we use row sampling &amp; column sampling which will prevent from overfitting which improves the efficiency &amp; accuracy of the model.</a:t>
            </a:r>
          </a:p>
          <a:p>
            <a:pPr lvl="1">
              <a:lnSpc>
                <a:spcPct val="1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It is robust to the outlier.</a:t>
            </a:r>
          </a:p>
          <a:p>
            <a:pPr marL="0" indent="0">
              <a:lnSpc>
                <a:spcPct val="100000"/>
              </a:lnSpc>
              <a:buNone/>
            </a:pPr>
            <a:r>
              <a:rPr lang="en-US" sz="2000" dirty="0">
                <a:latin typeface="Times New Roman" panose="02020603050405020304" pitchFamily="18" charset="0"/>
                <a:cs typeface="Times New Roman" panose="02020603050405020304" pitchFamily="18" charset="0"/>
              </a:rPr>
              <a:t>2. Multi-Layer Perceptron Regression Technique:</a:t>
            </a:r>
          </a:p>
          <a:p>
            <a:pPr lvl="1">
              <a:lnSpc>
                <a:spcPct val="1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An artificial neural network with three or more layers of perceptrons is called a multi-layer perceptron (MLP). </a:t>
            </a:r>
          </a:p>
          <a:p>
            <a:pPr lvl="1">
              <a:lnSpc>
                <a:spcPct val="1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It effectively manages massive input data. following training, makes quick predictions.</a:t>
            </a:r>
          </a:p>
          <a:p>
            <a:pPr marL="0" indent="0">
              <a:buNone/>
            </a:pPr>
            <a:endParaRPr lang="en-US" sz="2000" dirty="0"/>
          </a:p>
        </p:txBody>
      </p:sp>
    </p:spTree>
    <p:extLst>
      <p:ext uri="{BB962C8B-B14F-4D97-AF65-F5344CB8AC3E}">
        <p14:creationId xmlns:p14="http://schemas.microsoft.com/office/powerpoint/2010/main" val="1916036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297EED-D512-E28C-67AF-EE32E9646CEF}"/>
              </a:ext>
            </a:extLst>
          </p:cNvPr>
          <p:cNvSpPr>
            <a:spLocks noGrp="1"/>
          </p:cNvSpPr>
          <p:nvPr>
            <p:ph type="title"/>
          </p:nvPr>
        </p:nvSpPr>
        <p:spPr>
          <a:xfrm>
            <a:off x="1156851" y="637762"/>
            <a:ext cx="9888496" cy="900131"/>
          </a:xfrm>
        </p:spPr>
        <p:txBody>
          <a:bodyPr anchor="t">
            <a:normAutofit/>
          </a:bodyPr>
          <a:lstStyle/>
          <a:p>
            <a:r>
              <a:rPr lang="en-US" b="1" dirty="0">
                <a:solidFill>
                  <a:schemeClr val="bg1"/>
                </a:solidFill>
                <a:latin typeface="Times New Roman" panose="02020603050405020304" pitchFamily="18" charset="0"/>
                <a:cs typeface="Times New Roman" panose="02020603050405020304" pitchFamily="18" charset="0"/>
              </a:rPr>
              <a:t>Continue….</a:t>
            </a:r>
          </a:p>
        </p:txBody>
      </p:sp>
      <p:sp>
        <p:nvSpPr>
          <p:cNvPr id="10"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677508B-5375-14B6-3FD0-5A423AAE7540}"/>
              </a:ext>
            </a:extLst>
          </p:cNvPr>
          <p:cNvSpPr>
            <a:spLocks noGrp="1"/>
          </p:cNvSpPr>
          <p:nvPr>
            <p:ph idx="1"/>
          </p:nvPr>
        </p:nvSpPr>
        <p:spPr>
          <a:xfrm>
            <a:off x="1164454" y="2298661"/>
            <a:ext cx="10050942" cy="4435491"/>
          </a:xfrm>
        </p:spPr>
        <p:txBody>
          <a:bodyPr>
            <a:normAutofit/>
          </a:bodyPr>
          <a:lstStyle/>
          <a:p>
            <a:pPr marL="0" indent="0">
              <a:buNone/>
            </a:pPr>
            <a:r>
              <a:rPr lang="en-US" sz="2400" dirty="0">
                <a:latin typeface="Times New Roman" panose="02020603050405020304" pitchFamily="18" charset="0"/>
                <a:cs typeface="Times New Roman" panose="02020603050405020304" pitchFamily="18" charset="0"/>
              </a:rPr>
              <a:t>3.  </a:t>
            </a:r>
            <a:r>
              <a:rPr lang="en-US" sz="2000" dirty="0">
                <a:latin typeface="Times New Roman" panose="02020603050405020304" pitchFamily="18" charset="0"/>
                <a:cs typeface="Times New Roman" panose="02020603050405020304" pitchFamily="18" charset="0"/>
              </a:rPr>
              <a:t>CatBoost Technique:</a:t>
            </a:r>
          </a:p>
          <a:p>
            <a:pPr lvl="1" algn="just">
              <a:lnSpc>
                <a:spcPct val="1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CatBoost expands on gradient boosting and decision tree theory. </a:t>
            </a:r>
          </a:p>
          <a:p>
            <a:pPr lvl="1" algn="just">
              <a:lnSpc>
                <a:spcPct val="100000"/>
              </a:lnSpc>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The basic goal of boosting is to successively combine a large number of weak models,            or models that just slightly outperform chance, in order to produce a strong, competitive predictive model through greedy search.</a:t>
            </a:r>
          </a:p>
          <a:p>
            <a:pPr algn="just"/>
            <a:endParaRPr lang="en-US" dirty="0"/>
          </a:p>
          <a:p>
            <a:pPr marL="0" indent="0">
              <a:buNone/>
            </a:pPr>
            <a:endParaRPr lang="en-US" sz="2000" dirty="0">
              <a:latin typeface="Times New Roman" panose="02020603050405020304" pitchFamily="18" charset="0"/>
              <a:cs typeface="Times New Roman" panose="02020603050405020304" pitchFamily="18" charset="0"/>
            </a:endParaRPr>
          </a:p>
          <a:p>
            <a:pPr marL="0" indent="0">
              <a:lnSpc>
                <a:spcPct val="100000"/>
              </a:lnSpc>
              <a:buNone/>
            </a:pPr>
            <a:r>
              <a:rPr lang="en-US" sz="2000" dirty="0">
                <a:latin typeface="Times New Roman" panose="02020603050405020304" pitchFamily="18" charset="0"/>
                <a:cs typeface="Times New Roman" panose="02020603050405020304" pitchFamily="18" charset="0"/>
              </a:rPr>
              <a:t>		</a:t>
            </a:r>
          </a:p>
          <a:p>
            <a:pPr marL="0" indent="0">
              <a:lnSpc>
                <a:spcPct val="100000"/>
              </a:lnSpc>
              <a:buNone/>
            </a:pPr>
            <a:endParaRPr lang="en-US" sz="2000" dirty="0">
              <a:latin typeface="Times New Roman" panose="02020603050405020304" pitchFamily="18" charset="0"/>
              <a:cs typeface="Times New Roman" panose="02020603050405020304" pitchFamily="18" charset="0"/>
            </a:endParaRPr>
          </a:p>
          <a:p>
            <a:pPr marL="0" indent="0">
              <a:buNone/>
            </a:pPr>
            <a:endParaRPr lang="en-US" sz="2400" dirty="0"/>
          </a:p>
        </p:txBody>
      </p:sp>
      <p:sp>
        <p:nvSpPr>
          <p:cNvPr id="4" name="Rectangle 2">
            <a:extLst>
              <a:ext uri="{FF2B5EF4-FFF2-40B4-BE49-F238E27FC236}">
                <a16:creationId xmlns:a16="http://schemas.microsoft.com/office/drawing/2014/main" id="{4017A26C-D35C-6C5B-A0FD-0DB7F5675444}"/>
              </a:ext>
            </a:extLst>
          </p:cNvPr>
          <p:cNvSpPr>
            <a:spLocks noChangeArrowheads="1"/>
          </p:cNvSpPr>
          <p:nvPr/>
        </p:nvSpPr>
        <p:spPr bwMode="auto">
          <a:xfrm>
            <a:off x="8906" y="13996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Tree>
    <p:extLst>
      <p:ext uri="{BB962C8B-B14F-4D97-AF65-F5344CB8AC3E}">
        <p14:creationId xmlns:p14="http://schemas.microsoft.com/office/powerpoint/2010/main" val="3805700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9" name="Straight Connector 8">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6" name="Rectangle 10">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579F3D-9A19-2B1A-4B3D-E9E4118A0DC0}"/>
              </a:ext>
            </a:extLst>
          </p:cNvPr>
          <p:cNvSpPr>
            <a:spLocks noGrp="1"/>
          </p:cNvSpPr>
          <p:nvPr>
            <p:ph type="title"/>
          </p:nvPr>
        </p:nvSpPr>
        <p:spPr>
          <a:xfrm>
            <a:off x="526073" y="489439"/>
            <a:ext cx="11139854" cy="930447"/>
          </a:xfrm>
        </p:spPr>
        <p:txBody>
          <a:bodyPr vert="horz" lIns="91440" tIns="45720" rIns="91440" bIns="45720" rtlCol="0" anchor="b">
            <a:normAutofit/>
          </a:bodyPr>
          <a:lstStyle/>
          <a:p>
            <a:pPr algn="ctr"/>
            <a:r>
              <a:rPr lang="en-US" b="1" kern="1200" dirty="0">
                <a:solidFill>
                  <a:schemeClr val="bg1"/>
                </a:solidFill>
                <a:latin typeface="Times New Roman" panose="02020603050405020304" pitchFamily="18" charset="0"/>
                <a:cs typeface="Times New Roman" panose="02020603050405020304" pitchFamily="18" charset="0"/>
              </a:rPr>
              <a:t>Result</a:t>
            </a:r>
          </a:p>
        </p:txBody>
      </p:sp>
      <p:cxnSp>
        <p:nvCxnSpPr>
          <p:cNvPr id="17" name="Straight Connector 12">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image1.png">
            <a:extLst>
              <a:ext uri="{FF2B5EF4-FFF2-40B4-BE49-F238E27FC236}">
                <a16:creationId xmlns:a16="http://schemas.microsoft.com/office/drawing/2014/main" id="{4D63380F-1DFF-C1AD-1426-ADA7857CCC1B}"/>
              </a:ext>
            </a:extLst>
          </p:cNvPr>
          <p:cNvPicPr>
            <a:picLocks noGrp="1"/>
          </p:cNvPicPr>
          <p:nvPr>
            <p:ph idx="1"/>
          </p:nvPr>
        </p:nvPicPr>
        <p:blipFill>
          <a:blip r:embed="rId2"/>
          <a:stretch>
            <a:fillRect/>
          </a:stretch>
        </p:blipFill>
        <p:spPr>
          <a:xfrm>
            <a:off x="943273" y="2427541"/>
            <a:ext cx="9917560" cy="3749321"/>
          </a:xfrm>
          <a:prstGeom prst="rect">
            <a:avLst/>
          </a:prstGeom>
        </p:spPr>
      </p:pic>
    </p:spTree>
    <p:extLst>
      <p:ext uri="{BB962C8B-B14F-4D97-AF65-F5344CB8AC3E}">
        <p14:creationId xmlns:p14="http://schemas.microsoft.com/office/powerpoint/2010/main" val="8041225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264F718-7FAC-4056-9FA9-A603EC682F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5" y="0"/>
            <a:ext cx="1219047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AAD98D1C-F2EB-49D5-899B-086F7E26FC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059849" y="-479"/>
            <a:ext cx="9132151" cy="6858478"/>
          </a:xfrm>
          <a:custGeom>
            <a:avLst/>
            <a:gdLst>
              <a:gd name="connsiteX0" fmla="*/ 5955776 w 9132151"/>
              <a:gd name="connsiteY0" fmla="*/ 0 h 6858478"/>
              <a:gd name="connsiteX1" fmla="*/ 5950199 w 9132151"/>
              <a:gd name="connsiteY1" fmla="*/ 0 h 6858478"/>
              <a:gd name="connsiteX2" fmla="*/ 4883971 w 9132151"/>
              <a:gd name="connsiteY2" fmla="*/ 0 h 6858478"/>
              <a:gd name="connsiteX3" fmla="*/ 0 w 9132151"/>
              <a:gd name="connsiteY3" fmla="*/ 0 h 6858478"/>
              <a:gd name="connsiteX4" fmla="*/ 0 w 9132151"/>
              <a:gd name="connsiteY4" fmla="*/ 6857916 h 6858478"/>
              <a:gd name="connsiteX5" fmla="*/ 1707856 w 9132151"/>
              <a:gd name="connsiteY5" fmla="*/ 6857916 h 6858478"/>
              <a:gd name="connsiteX6" fmla="*/ 1707596 w 9132151"/>
              <a:gd name="connsiteY6" fmla="*/ 6858478 h 6858478"/>
              <a:gd name="connsiteX7" fmla="*/ 9132151 w 9132151"/>
              <a:gd name="connsiteY7" fmla="*/ 6858478 h 685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32151" h="6858478">
                <a:moveTo>
                  <a:pt x="5955776" y="0"/>
                </a:moveTo>
                <a:lnTo>
                  <a:pt x="5950199" y="0"/>
                </a:lnTo>
                <a:lnTo>
                  <a:pt x="4883971" y="0"/>
                </a:lnTo>
                <a:lnTo>
                  <a:pt x="0" y="0"/>
                </a:lnTo>
                <a:lnTo>
                  <a:pt x="0" y="6857916"/>
                </a:lnTo>
                <a:lnTo>
                  <a:pt x="1707856" y="6857916"/>
                </a:lnTo>
                <a:lnTo>
                  <a:pt x="1707596" y="6858478"/>
                </a:lnTo>
                <a:lnTo>
                  <a:pt x="9132151" y="6858478"/>
                </a:lnTo>
                <a:close/>
              </a:path>
            </a:pathLst>
          </a:custGeom>
          <a:solidFill>
            <a:schemeClr val="bg1">
              <a:lumMod val="85000"/>
              <a:lumOff val="1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7B4CA2D6-8008-4CEE-8D65-E6BE5477FC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469312" y="-3325"/>
            <a:ext cx="8722688" cy="6861324"/>
          </a:xfrm>
          <a:custGeom>
            <a:avLst/>
            <a:gdLst>
              <a:gd name="connsiteX0" fmla="*/ 5560897 w 8722688"/>
              <a:gd name="connsiteY0" fmla="*/ 0 h 6861324"/>
              <a:gd name="connsiteX1" fmla="*/ 5555346 w 8722688"/>
              <a:gd name="connsiteY1" fmla="*/ 0 h 6861324"/>
              <a:gd name="connsiteX2" fmla="*/ 4494013 w 8722688"/>
              <a:gd name="connsiteY2" fmla="*/ 0 h 6861324"/>
              <a:gd name="connsiteX3" fmla="*/ 681726 w 8722688"/>
              <a:gd name="connsiteY3" fmla="*/ 0 h 6861324"/>
              <a:gd name="connsiteX4" fmla="*/ 681726 w 8722688"/>
              <a:gd name="connsiteY4" fmla="*/ 479 h 6861324"/>
              <a:gd name="connsiteX5" fmla="*/ 0 w 8722688"/>
              <a:gd name="connsiteY5" fmla="*/ 479 h 6861324"/>
              <a:gd name="connsiteX6" fmla="*/ 0 w 8722688"/>
              <a:gd name="connsiteY6" fmla="*/ 6861324 h 6861324"/>
              <a:gd name="connsiteX7" fmla="*/ 2429574 w 8722688"/>
              <a:gd name="connsiteY7" fmla="*/ 6861324 h 6861324"/>
              <a:gd name="connsiteX8" fmla="*/ 2429574 w 8722688"/>
              <a:gd name="connsiteY8" fmla="*/ 6861323 h 6861324"/>
              <a:gd name="connsiteX9" fmla="*/ 8368134 w 8722688"/>
              <a:gd name="connsiteY9" fmla="*/ 6861323 h 6861324"/>
              <a:gd name="connsiteX10" fmla="*/ 8366822 w 8722688"/>
              <a:gd name="connsiteY10" fmla="*/ 6858478 h 6861324"/>
              <a:gd name="connsiteX11" fmla="*/ 8722688 w 8722688"/>
              <a:gd name="connsiteY11" fmla="*/ 6858478 h 6861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722688" h="6861324">
                <a:moveTo>
                  <a:pt x="5560897" y="0"/>
                </a:moveTo>
                <a:lnTo>
                  <a:pt x="5555346" y="0"/>
                </a:lnTo>
                <a:lnTo>
                  <a:pt x="4494013" y="0"/>
                </a:lnTo>
                <a:lnTo>
                  <a:pt x="681726" y="0"/>
                </a:lnTo>
                <a:lnTo>
                  <a:pt x="681726" y="479"/>
                </a:lnTo>
                <a:lnTo>
                  <a:pt x="0" y="479"/>
                </a:lnTo>
                <a:lnTo>
                  <a:pt x="0" y="6861324"/>
                </a:lnTo>
                <a:lnTo>
                  <a:pt x="2429574" y="6861324"/>
                </a:lnTo>
                <a:lnTo>
                  <a:pt x="2429574" y="6861323"/>
                </a:lnTo>
                <a:lnTo>
                  <a:pt x="8368134" y="6861323"/>
                </a:lnTo>
                <a:lnTo>
                  <a:pt x="8366822" y="6858478"/>
                </a:lnTo>
                <a:lnTo>
                  <a:pt x="8722688" y="6858478"/>
                </a:lnTo>
                <a:close/>
              </a:path>
            </a:pathLst>
          </a:cu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47ABD469-58CC-D191-64C2-69AB6DD37A13}"/>
              </a:ext>
            </a:extLst>
          </p:cNvPr>
          <p:cNvSpPr>
            <a:spLocks noGrp="1"/>
          </p:cNvSpPr>
          <p:nvPr>
            <p:ph type="title"/>
          </p:nvPr>
        </p:nvSpPr>
        <p:spPr>
          <a:xfrm>
            <a:off x="841248" y="704850"/>
            <a:ext cx="3751697" cy="2978150"/>
          </a:xfrm>
        </p:spPr>
        <p:txBody>
          <a:bodyPr anchor="b">
            <a:normAutofit/>
          </a:bodyPr>
          <a:lstStyle/>
          <a:p>
            <a:r>
              <a:rPr lang="en-US" b="1" dirty="0">
                <a:solidFill>
                  <a:schemeClr val="bg1"/>
                </a:solidFill>
                <a:latin typeface="Times New Roman" panose="02020603050405020304" pitchFamily="18" charset="0"/>
                <a:cs typeface="Times New Roman" panose="02020603050405020304" pitchFamily="18" charset="0"/>
              </a:rPr>
              <a:t>Evaluation:</a:t>
            </a:r>
          </a:p>
        </p:txBody>
      </p:sp>
      <p:sp>
        <p:nvSpPr>
          <p:cNvPr id="3" name="Content Placeholder 2">
            <a:extLst>
              <a:ext uri="{FF2B5EF4-FFF2-40B4-BE49-F238E27FC236}">
                <a16:creationId xmlns:a16="http://schemas.microsoft.com/office/drawing/2014/main" id="{1719A3A2-2F79-7D08-EC7A-2804465E008F}"/>
              </a:ext>
            </a:extLst>
          </p:cNvPr>
          <p:cNvSpPr>
            <a:spLocks noGrp="1"/>
          </p:cNvSpPr>
          <p:nvPr>
            <p:ph idx="1"/>
          </p:nvPr>
        </p:nvSpPr>
        <p:spPr>
          <a:xfrm>
            <a:off x="6121400" y="939800"/>
            <a:ext cx="5232400" cy="4845050"/>
          </a:xfrm>
        </p:spPr>
        <p:txBody>
          <a:bodyPr anchor="ctr">
            <a:normAutofit/>
          </a:bodyPr>
          <a:lstStyle/>
          <a:p>
            <a:pPr marL="0" indent="0">
              <a:buNone/>
            </a:pPr>
            <a:endParaRPr lang="en-US" sz="2100" dirty="0">
              <a:effectLst/>
              <a:latin typeface="Times New Roman" panose="02020603050405020304" pitchFamily="18" charset="0"/>
              <a:ea typeface="Arial" panose="020B0604020202020204" pitchFamily="34" charset="0"/>
            </a:endParaRPr>
          </a:p>
          <a:p>
            <a:pPr algn="just">
              <a:buFont typeface="Wingdings" panose="05000000000000000000" pitchFamily="2" charset="2"/>
              <a:buChar char="Ø"/>
            </a:pPr>
            <a:r>
              <a:rPr lang="en-US" sz="2100" dirty="0">
                <a:latin typeface="Times New Roman" panose="02020603050405020304" pitchFamily="18" charset="0"/>
                <a:cs typeface="Times New Roman" panose="02020603050405020304" pitchFamily="18" charset="0"/>
              </a:rPr>
              <a:t> We are using Random Forest Algorithm and Multi layer perceptron and CatBoost to which is the best fit for this model.</a:t>
            </a:r>
          </a:p>
          <a:p>
            <a:pPr marL="0" indent="0" algn="just">
              <a:buNone/>
            </a:pPr>
            <a:endParaRPr lang="en-US" sz="21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100" dirty="0">
                <a:effectLst/>
                <a:latin typeface="Times New Roman" panose="02020603050405020304" pitchFamily="18" charset="0"/>
                <a:ea typeface="Arial" panose="020B0604020202020204" pitchFamily="34" charset="0"/>
              </a:rPr>
              <a:t> The final stage entails running a few regression algorithms on the supplied data to generate dynamic hotel pricing.</a:t>
            </a:r>
          </a:p>
          <a:p>
            <a:pPr marL="0" indent="0">
              <a:buNone/>
            </a:pPr>
            <a:endParaRPr lang="en-US" sz="21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974543674"/>
      </p:ext>
    </p:extLst>
  </p:cSld>
  <p:clrMapOvr>
    <a:overrideClrMapping bg1="dk1" tx1="lt1" bg2="dk2" tx2="lt2" accent1="accent1" accent2="accent2" accent3="accent3" accent4="accent4" accent5="accent5" accent6="accent6" hlink="hlink" folHlink="folHlink"/>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3946DFF2-0AA2-696B-DB7A-ABAB4079EA00}"/>
              </a:ext>
            </a:extLst>
          </p:cNvPr>
          <p:cNvSpPr>
            <a:spLocks noGrp="1"/>
          </p:cNvSpPr>
          <p:nvPr>
            <p:ph type="title"/>
          </p:nvPr>
        </p:nvSpPr>
        <p:spPr>
          <a:xfrm>
            <a:off x="804672" y="640080"/>
            <a:ext cx="3282696" cy="5257800"/>
          </a:xfrm>
        </p:spPr>
        <p:txBody>
          <a:bodyPr>
            <a:normAutofit/>
          </a:bodyPr>
          <a:lstStyle/>
          <a:p>
            <a:r>
              <a:rPr lang="en-US" b="1" dirty="0">
                <a:solidFill>
                  <a:schemeClr val="bg1"/>
                </a:solidFill>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55333B96-DE9F-9CAB-0365-C861E75C3CEF}"/>
              </a:ext>
            </a:extLst>
          </p:cNvPr>
          <p:cNvSpPr>
            <a:spLocks noGrp="1"/>
          </p:cNvSpPr>
          <p:nvPr>
            <p:ph idx="1"/>
          </p:nvPr>
        </p:nvSpPr>
        <p:spPr>
          <a:xfrm>
            <a:off x="5358384" y="640081"/>
            <a:ext cx="6024654" cy="5257800"/>
          </a:xfrm>
        </p:spPr>
        <p:txBody>
          <a:bodyPr anchor="ctr">
            <a:normAutofit/>
          </a:bodyPr>
          <a:lstStyle/>
          <a:p>
            <a:pPr marL="57150" marR="0" indent="-285750">
              <a:spcBef>
                <a:spcPts val="0"/>
              </a:spcBef>
              <a:spcAft>
                <a:spcPts val="800"/>
              </a:spcAft>
              <a:buFont typeface="Wingdings" panose="05000000000000000000" pitchFamily="2" charset="2"/>
              <a:buChar char="Ø"/>
            </a:pPr>
            <a:r>
              <a:rPr lang="en-IN" sz="2400" dirty="0">
                <a:effectLst/>
                <a:latin typeface="Calibri" panose="020F0502020204030204" pitchFamily="34" charset="0"/>
                <a:ea typeface="Calibri" panose="020F0502020204030204" pitchFamily="34" charset="0"/>
                <a:cs typeface="Times New Roman" panose="02020603050405020304" pitchFamily="18" charset="0"/>
              </a:rPr>
              <a:t>Abdel Aziz, H., Saleh, M., </a:t>
            </a:r>
            <a:r>
              <a:rPr lang="en-IN" sz="2400" dirty="0" err="1">
                <a:effectLst/>
                <a:latin typeface="Calibri" panose="020F0502020204030204" pitchFamily="34" charset="0"/>
                <a:ea typeface="Calibri" panose="020F0502020204030204" pitchFamily="34" charset="0"/>
                <a:cs typeface="Times New Roman" panose="02020603050405020304" pitchFamily="18" charset="0"/>
              </a:rPr>
              <a:t>Rasmy</a:t>
            </a:r>
            <a:r>
              <a:rPr lang="en-IN" sz="2400" dirty="0">
                <a:effectLst/>
                <a:latin typeface="Calibri" panose="020F0502020204030204" pitchFamily="34" charset="0"/>
                <a:ea typeface="Calibri" panose="020F0502020204030204" pitchFamily="34" charset="0"/>
                <a:cs typeface="Times New Roman" panose="02020603050405020304" pitchFamily="18" charset="0"/>
              </a:rPr>
              <a:t>, M. and El-</a:t>
            </a:r>
            <a:r>
              <a:rPr lang="en-IN" sz="2400" dirty="0" err="1">
                <a:effectLst/>
                <a:latin typeface="Calibri" panose="020F0502020204030204" pitchFamily="34" charset="0"/>
                <a:ea typeface="Calibri" panose="020F0502020204030204" pitchFamily="34" charset="0"/>
                <a:cs typeface="Times New Roman" panose="02020603050405020304" pitchFamily="18" charset="0"/>
              </a:rPr>
              <a:t>Shishiny</a:t>
            </a:r>
            <a:r>
              <a:rPr lang="en-IN" sz="2400" dirty="0">
                <a:effectLst/>
                <a:latin typeface="Calibri" panose="020F0502020204030204" pitchFamily="34" charset="0"/>
                <a:ea typeface="Calibri" panose="020F0502020204030204" pitchFamily="34" charset="0"/>
                <a:cs typeface="Times New Roman" panose="02020603050405020304" pitchFamily="18" charset="0"/>
              </a:rPr>
              <a:t>, H. (2011) Dynamic room pricing model for hotel revenue management systems. Egyptian Informatics Journal. 12(3):177-183.</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57150" marR="0" indent="-285750">
              <a:spcBef>
                <a:spcPts val="0"/>
              </a:spcBef>
              <a:spcAft>
                <a:spcPts val="800"/>
              </a:spcAft>
              <a:buFont typeface="Wingdings" panose="05000000000000000000" pitchFamily="2" charset="2"/>
              <a:buChar char="Ø"/>
            </a:pPr>
            <a:r>
              <a:rPr lang="en-IN" sz="2400" dirty="0">
                <a:effectLst/>
                <a:latin typeface="Calibri" panose="020F0502020204030204" pitchFamily="34" charset="0"/>
                <a:ea typeface="Calibri" panose="020F0502020204030204" pitchFamily="34" charset="0"/>
                <a:cs typeface="Times New Roman" panose="02020603050405020304" pitchFamily="18" charset="0"/>
              </a:rPr>
              <a:t>Abigail A. </a:t>
            </a:r>
            <a:r>
              <a:rPr lang="en-IN" sz="2400" dirty="0" err="1">
                <a:effectLst/>
                <a:latin typeface="Calibri" panose="020F0502020204030204" pitchFamily="34" charset="0"/>
                <a:ea typeface="Calibri" panose="020F0502020204030204" pitchFamily="34" charset="0"/>
                <a:cs typeface="Times New Roman" panose="02020603050405020304" pitchFamily="18" charset="0"/>
              </a:rPr>
              <a:t>Lorden</a:t>
            </a:r>
            <a:r>
              <a:rPr lang="en-IN" sz="2400" dirty="0">
                <a:effectLst/>
                <a:latin typeface="Calibri" panose="020F0502020204030204" pitchFamily="34" charset="0"/>
                <a:ea typeface="Calibri" panose="020F0502020204030204" pitchFamily="34" charset="0"/>
                <a:cs typeface="Times New Roman" panose="02020603050405020304" pitchFamily="18" charset="0"/>
              </a:rPr>
              <a:t>, “2016 LODGING TECHNOLOGY STUDY” (2016)</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57150" marR="0" indent="-285750">
              <a:spcBef>
                <a:spcPts val="0"/>
              </a:spcBef>
              <a:spcAft>
                <a:spcPts val="800"/>
              </a:spcAft>
              <a:buFont typeface="Wingdings" panose="05000000000000000000" pitchFamily="2" charset="2"/>
              <a:buChar char="Ø"/>
            </a:pPr>
            <a:r>
              <a:rPr lang="en-IN" sz="2400" dirty="0">
                <a:effectLst/>
                <a:latin typeface="Calibri" panose="020F0502020204030204" pitchFamily="34" charset="0"/>
                <a:ea typeface="Calibri" panose="020F0502020204030204" pitchFamily="34" charset="0"/>
                <a:cs typeface="Calibri" panose="020F0502020204030204" pitchFamily="34" charset="0"/>
              </a:rPr>
              <a:t>Ankit Raj, “Hotel Dynamic Pricing” 2019</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57150" marR="0" indent="-285750">
              <a:spcBef>
                <a:spcPts val="0"/>
              </a:spcBef>
              <a:spcAft>
                <a:spcPts val="800"/>
              </a:spcAft>
              <a:buFont typeface="Wingdings" panose="05000000000000000000" pitchFamily="2" charset="2"/>
              <a:buChar char="Ø"/>
            </a:pPr>
            <a:r>
              <a:rPr lang="en-IN" sz="2400" dirty="0">
                <a:effectLst/>
                <a:latin typeface="Calibri" panose="020F0502020204030204" pitchFamily="34" charset="0"/>
                <a:ea typeface="Calibri" panose="020F0502020204030204" pitchFamily="34" charset="0"/>
                <a:cs typeface="Calibri" panose="020F0502020204030204" pitchFamily="34" charset="0"/>
              </a:rPr>
              <a:t>Eva </a:t>
            </a:r>
            <a:r>
              <a:rPr lang="en-IN" sz="2400" dirty="0" err="1">
                <a:effectLst/>
                <a:latin typeface="Calibri" panose="020F0502020204030204" pitchFamily="34" charset="0"/>
                <a:ea typeface="Calibri" panose="020F0502020204030204" pitchFamily="34" charset="0"/>
                <a:cs typeface="Calibri" panose="020F0502020204030204" pitchFamily="34" charset="0"/>
              </a:rPr>
              <a:t>Lacalle</a:t>
            </a:r>
            <a:r>
              <a:rPr lang="en-IN" sz="2400" dirty="0">
                <a:effectLst/>
                <a:latin typeface="Calibri" panose="020F0502020204030204" pitchFamily="34" charset="0"/>
                <a:ea typeface="Calibri" panose="020F0502020204030204" pitchFamily="34" charset="0"/>
                <a:cs typeface="Calibri" panose="020F0502020204030204" pitchFamily="34" charset="0"/>
              </a:rPr>
              <a:t>, “</a:t>
            </a:r>
            <a:r>
              <a:rPr lang="en-IN" sz="2400" spc="20" dirty="0">
                <a:effectLst/>
                <a:latin typeface="Calibri" panose="020F0502020204030204" pitchFamily="34" charset="0"/>
                <a:ea typeface="Calibri" panose="020F0502020204030204" pitchFamily="34" charset="0"/>
                <a:cs typeface="Calibri" panose="020F0502020204030204" pitchFamily="34" charset="0"/>
              </a:rPr>
              <a:t>How can dynamic pricing improve your hotel revenue?”</a:t>
            </a:r>
            <a:r>
              <a:rPr lang="en-IN" sz="2400" dirty="0">
                <a:effectLst/>
                <a:latin typeface="Calibri" panose="020F0502020204030204" pitchFamily="34" charset="0"/>
                <a:ea typeface="Calibri" panose="020F0502020204030204" pitchFamily="34" charset="0"/>
                <a:cs typeface="Calibri" panose="020F0502020204030204" pitchFamily="34" charset="0"/>
              </a:rPr>
              <a:t> (26 Apr 2021)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2400" dirty="0"/>
          </a:p>
        </p:txBody>
      </p:sp>
    </p:spTree>
    <p:extLst>
      <p:ext uri="{BB962C8B-B14F-4D97-AF65-F5344CB8AC3E}">
        <p14:creationId xmlns:p14="http://schemas.microsoft.com/office/powerpoint/2010/main" val="24035555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Isosceles Triangle 23">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Text&#10;&#10;Description automatically generated">
            <a:extLst>
              <a:ext uri="{FF2B5EF4-FFF2-40B4-BE49-F238E27FC236}">
                <a16:creationId xmlns:a16="http://schemas.microsoft.com/office/drawing/2014/main" id="{F71BCAA6-7CEA-3F00-8F7D-A8D8CDDE9EC3}"/>
              </a:ext>
            </a:extLst>
          </p:cNvPr>
          <p:cNvPicPr>
            <a:picLocks noChangeAspect="1"/>
          </p:cNvPicPr>
          <p:nvPr/>
        </p:nvPicPr>
        <p:blipFill>
          <a:blip r:embed="rId2"/>
          <a:stretch>
            <a:fillRect/>
          </a:stretch>
        </p:blipFill>
        <p:spPr>
          <a:xfrm>
            <a:off x="643467" y="825415"/>
            <a:ext cx="10905066" cy="5207168"/>
          </a:xfrm>
          <a:prstGeom prst="rect">
            <a:avLst/>
          </a:prstGeom>
          <a:ln>
            <a:noFill/>
          </a:ln>
        </p:spPr>
      </p:pic>
      <p:sp>
        <p:nvSpPr>
          <p:cNvPr id="26" name="Isosceles Triangle 25">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57118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hand holding a pen and shading circles on a sheet">
            <a:extLst>
              <a:ext uri="{FF2B5EF4-FFF2-40B4-BE49-F238E27FC236}">
                <a16:creationId xmlns:a16="http://schemas.microsoft.com/office/drawing/2014/main" id="{18497AC8-A8A1-4E70-8103-579BA78F3CE8}"/>
              </a:ext>
            </a:extLst>
          </p:cNvPr>
          <p:cNvPicPr>
            <a:picLocks noChangeAspect="1"/>
          </p:cNvPicPr>
          <p:nvPr/>
        </p:nvPicPr>
        <p:blipFill rotWithShape="1">
          <a:blip r:embed="rId2">
            <a:alphaModFix amt="35000"/>
          </a:blip>
          <a:srcRect t="873" b="2560"/>
          <a:stretch/>
        </p:blipFill>
        <p:spPr>
          <a:xfrm>
            <a:off x="20" y="10"/>
            <a:ext cx="12191980" cy="6857990"/>
          </a:xfrm>
          <a:prstGeom prst="rect">
            <a:avLst/>
          </a:prstGeom>
        </p:spPr>
        <p:style>
          <a:lnRef idx="1">
            <a:schemeClr val="dk1"/>
          </a:lnRef>
          <a:fillRef idx="0">
            <a:schemeClr val="dk1"/>
          </a:fillRef>
          <a:effectRef idx="0">
            <a:schemeClr val="dk1"/>
          </a:effectRef>
          <a:fontRef idx="minor">
            <a:schemeClr val="tx1"/>
          </a:fontRef>
        </p:style>
      </p:pic>
      <p:sp>
        <p:nvSpPr>
          <p:cNvPr id="2" name="Title 1">
            <a:extLst>
              <a:ext uri="{FF2B5EF4-FFF2-40B4-BE49-F238E27FC236}">
                <a16:creationId xmlns:a16="http://schemas.microsoft.com/office/drawing/2014/main" id="{F3E677AA-37FF-5FF3-A413-F76EB1B46835}"/>
              </a:ext>
            </a:extLst>
          </p:cNvPr>
          <p:cNvSpPr>
            <a:spLocks noGrp="1"/>
          </p:cNvSpPr>
          <p:nvPr>
            <p:ph type="title"/>
          </p:nvPr>
        </p:nvSpPr>
        <p:spPr>
          <a:xfrm>
            <a:off x="838200" y="365125"/>
            <a:ext cx="10515600" cy="1325563"/>
          </a:xfrm>
        </p:spPr>
        <p:txBody>
          <a:bodyPr>
            <a:normAutofit/>
          </a:bodyPr>
          <a:lstStyle/>
          <a:p>
            <a:r>
              <a:rPr lang="en-US" b="1" dirty="0">
                <a:solidFill>
                  <a:srgbClr val="FFFFFF"/>
                </a:solidFill>
                <a:latin typeface="Times New Roman" panose="02020603050405020304" pitchFamily="18" charset="0"/>
                <a:cs typeface="Times New Roman" panose="02020603050405020304" pitchFamily="18" charset="0"/>
              </a:rPr>
              <a:t>Table of contents</a:t>
            </a:r>
            <a:br>
              <a:rPr lang="en-US" dirty="0">
                <a:solidFill>
                  <a:srgbClr val="FFFFFF"/>
                </a:solidFill>
                <a:latin typeface="Times New Roman" panose="02020603050405020304" pitchFamily="18" charset="0"/>
                <a:cs typeface="Times New Roman" panose="02020603050405020304" pitchFamily="18" charset="0"/>
              </a:rPr>
            </a:br>
            <a:endParaRPr lang="en-US" dirty="0">
              <a:solidFill>
                <a:srgbClr val="FFFFFF"/>
              </a:solidFill>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A9AC099-33A0-73CB-CDE9-CBA0B2FC2899}"/>
              </a:ext>
            </a:extLst>
          </p:cNvPr>
          <p:cNvSpPr>
            <a:spLocks noGrp="1"/>
          </p:cNvSpPr>
          <p:nvPr>
            <p:ph idx="1"/>
          </p:nvPr>
        </p:nvSpPr>
        <p:spPr>
          <a:xfrm>
            <a:off x="838200" y="1825625"/>
            <a:ext cx="10515600" cy="4351338"/>
          </a:xfrm>
        </p:spPr>
        <p:txBody>
          <a:bodyPr>
            <a:normAutofit lnSpcReduction="10000"/>
          </a:bodyPr>
          <a:lstStyle/>
          <a:p>
            <a:pPr marL="514350" indent="-514350">
              <a:buFont typeface="+mj-lt"/>
              <a:buAutoNum type="arabicPeriod"/>
            </a:pPr>
            <a:r>
              <a:rPr lang="en-US" dirty="0">
                <a:solidFill>
                  <a:srgbClr val="FFFFFF"/>
                </a:solidFill>
                <a:latin typeface="Times New Roman" panose="02020603050405020304" pitchFamily="18" charset="0"/>
                <a:cs typeface="Times New Roman" panose="02020603050405020304" pitchFamily="18" charset="0"/>
              </a:rPr>
              <a:t>Introduction</a:t>
            </a:r>
          </a:p>
          <a:p>
            <a:pPr marL="514350" indent="-514350">
              <a:buFont typeface="+mj-lt"/>
              <a:buAutoNum type="arabicPeriod"/>
            </a:pPr>
            <a:r>
              <a:rPr lang="en-US" dirty="0">
                <a:solidFill>
                  <a:srgbClr val="FFFFFF"/>
                </a:solidFill>
                <a:latin typeface="Times New Roman" panose="02020603050405020304" pitchFamily="18" charset="0"/>
                <a:cs typeface="Times New Roman" panose="02020603050405020304" pitchFamily="18" charset="0"/>
              </a:rPr>
              <a:t>Objective</a:t>
            </a:r>
          </a:p>
          <a:p>
            <a:pPr marL="514350" indent="-514350">
              <a:buFont typeface="+mj-lt"/>
              <a:buAutoNum type="arabicPeriod"/>
            </a:pPr>
            <a:r>
              <a:rPr lang="en-US" dirty="0">
                <a:solidFill>
                  <a:srgbClr val="FFFFFF"/>
                </a:solidFill>
                <a:latin typeface="Times New Roman" panose="02020603050405020304" pitchFamily="18" charset="0"/>
                <a:cs typeface="Times New Roman" panose="02020603050405020304" pitchFamily="18" charset="0"/>
              </a:rPr>
              <a:t>Problem Statement</a:t>
            </a:r>
          </a:p>
          <a:p>
            <a:pPr marL="514350" indent="-514350">
              <a:buFont typeface="+mj-lt"/>
              <a:buAutoNum type="arabicPeriod"/>
            </a:pPr>
            <a:r>
              <a:rPr lang="en-US" dirty="0">
                <a:solidFill>
                  <a:srgbClr val="FFFFFF"/>
                </a:solidFill>
                <a:latin typeface="Times New Roman" panose="02020603050405020304" pitchFamily="18" charset="0"/>
                <a:cs typeface="Times New Roman" panose="02020603050405020304" pitchFamily="18" charset="0"/>
              </a:rPr>
              <a:t>Literature Review</a:t>
            </a:r>
          </a:p>
          <a:p>
            <a:pPr marL="514350" indent="-514350">
              <a:buFont typeface="+mj-lt"/>
              <a:buAutoNum type="arabicPeriod"/>
            </a:pPr>
            <a:r>
              <a:rPr lang="en-US" dirty="0">
                <a:solidFill>
                  <a:srgbClr val="FFFFFF"/>
                </a:solidFill>
                <a:latin typeface="Times New Roman" panose="02020603050405020304" pitchFamily="18" charset="0"/>
                <a:cs typeface="Times New Roman" panose="02020603050405020304" pitchFamily="18" charset="0"/>
              </a:rPr>
              <a:t>Research Question</a:t>
            </a:r>
          </a:p>
          <a:p>
            <a:pPr marL="514350" indent="-514350">
              <a:buFont typeface="+mj-lt"/>
              <a:buAutoNum type="arabicPeriod"/>
            </a:pPr>
            <a:r>
              <a:rPr lang="en-US" dirty="0">
                <a:solidFill>
                  <a:srgbClr val="FFFFFF"/>
                </a:solidFill>
                <a:latin typeface="Times New Roman" panose="02020603050405020304" pitchFamily="18" charset="0"/>
                <a:cs typeface="Times New Roman" panose="02020603050405020304" pitchFamily="18" charset="0"/>
              </a:rPr>
              <a:t>Methodology</a:t>
            </a:r>
          </a:p>
          <a:p>
            <a:pPr marL="514350" indent="-514350">
              <a:buFont typeface="+mj-lt"/>
              <a:buAutoNum type="arabicPeriod"/>
            </a:pPr>
            <a:r>
              <a:rPr lang="en-US" dirty="0">
                <a:solidFill>
                  <a:srgbClr val="FFFFFF"/>
                </a:solidFill>
                <a:latin typeface="Times New Roman" panose="02020603050405020304" pitchFamily="18" charset="0"/>
                <a:cs typeface="Times New Roman" panose="02020603050405020304" pitchFamily="18" charset="0"/>
              </a:rPr>
              <a:t>Results</a:t>
            </a:r>
          </a:p>
          <a:p>
            <a:pPr marL="514350" indent="-514350">
              <a:buFont typeface="+mj-lt"/>
              <a:buAutoNum type="arabicPeriod"/>
            </a:pPr>
            <a:r>
              <a:rPr lang="en-US" dirty="0">
                <a:solidFill>
                  <a:srgbClr val="FFFFFF"/>
                </a:solidFill>
                <a:latin typeface="Times New Roman" panose="02020603050405020304" pitchFamily="18" charset="0"/>
                <a:cs typeface="Times New Roman" panose="02020603050405020304" pitchFamily="18" charset="0"/>
              </a:rPr>
              <a:t>Evaluation</a:t>
            </a:r>
          </a:p>
          <a:p>
            <a:pPr marL="514350" indent="-514350">
              <a:buFont typeface="+mj-lt"/>
              <a:buAutoNum type="arabicPeriod"/>
            </a:pPr>
            <a:r>
              <a:rPr lang="en-US" dirty="0">
                <a:solidFill>
                  <a:srgbClr val="FFFFFF"/>
                </a:solidFill>
                <a:latin typeface="Times New Roman" panose="02020603050405020304" pitchFamily="18" charset="0"/>
                <a:cs typeface="Times New Roman" panose="02020603050405020304" pitchFamily="18" charset="0"/>
              </a:rPr>
              <a:t>References</a:t>
            </a:r>
          </a:p>
          <a:p>
            <a:pPr marL="514350" indent="-514350">
              <a:buFont typeface="+mj-lt"/>
              <a:buAutoNum type="arabicPeriod"/>
            </a:pPr>
            <a:endParaRPr lang="en-US" dirty="0">
              <a:solidFill>
                <a:srgbClr val="FFFFFF"/>
              </a:solidFill>
            </a:endParaRPr>
          </a:p>
          <a:p>
            <a:pPr marL="514350" indent="-514350">
              <a:buFont typeface="+mj-lt"/>
              <a:buAutoNum type="arabicPeriod"/>
            </a:pPr>
            <a:endParaRPr lang="en-US" dirty="0">
              <a:solidFill>
                <a:srgbClr val="FFFFFF"/>
              </a:solidFill>
            </a:endParaRPr>
          </a:p>
        </p:txBody>
      </p:sp>
      <p:cxnSp>
        <p:nvCxnSpPr>
          <p:cNvPr id="6" name="Straight Connector 5">
            <a:extLst>
              <a:ext uri="{FF2B5EF4-FFF2-40B4-BE49-F238E27FC236}">
                <a16:creationId xmlns:a16="http://schemas.microsoft.com/office/drawing/2014/main" id="{28FFDE82-3491-E2D8-7321-EC4EACD081EC}"/>
              </a:ext>
            </a:extLst>
          </p:cNvPr>
          <p:cNvCxnSpPr/>
          <p:nvPr/>
        </p:nvCxnSpPr>
        <p:spPr>
          <a:xfrm>
            <a:off x="838200" y="1446245"/>
            <a:ext cx="105918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334252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A67B5B4-3A24-436E-B663-1B2EBFF8A0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13">
            <a:extLst>
              <a:ext uri="{FF2B5EF4-FFF2-40B4-BE49-F238E27FC236}">
                <a16:creationId xmlns:a16="http://schemas.microsoft.com/office/drawing/2014/main" id="{987FDF89-C993-41F4-A1B8-DBAFF1600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11">
            <a:extLst>
              <a:ext uri="{FF2B5EF4-FFF2-40B4-BE49-F238E27FC236}">
                <a16:creationId xmlns:a16="http://schemas.microsoft.com/office/drawing/2014/main" id="{64E585EA-75FD-4025-8270-F66A58A15C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rgbClr val="000000">
              <a:alpha val="2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7813AB2F-CE98-487B-5BC9-C58EA6ED822B}"/>
              </a:ext>
            </a:extLst>
          </p:cNvPr>
          <p:cNvSpPr>
            <a:spLocks noGrp="1"/>
          </p:cNvSpPr>
          <p:nvPr>
            <p:ph type="title"/>
          </p:nvPr>
        </p:nvSpPr>
        <p:spPr>
          <a:xfrm>
            <a:off x="833002" y="365125"/>
            <a:ext cx="10520702" cy="1325563"/>
          </a:xfrm>
        </p:spPr>
        <p:txBody>
          <a:bodyPr>
            <a:normAutofit/>
          </a:bodyPr>
          <a:lstStyle/>
          <a:p>
            <a:r>
              <a:rPr lang="en-US" b="1" dirty="0">
                <a:solidFill>
                  <a:srgbClr val="FFFFFF"/>
                </a:solidFill>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8702759C-74E2-6903-3A43-8624044489B8}"/>
              </a:ext>
            </a:extLst>
          </p:cNvPr>
          <p:cNvSpPr>
            <a:spLocks noGrp="1"/>
          </p:cNvSpPr>
          <p:nvPr>
            <p:ph idx="1"/>
          </p:nvPr>
        </p:nvSpPr>
        <p:spPr>
          <a:xfrm>
            <a:off x="838201" y="2022601"/>
            <a:ext cx="10515598" cy="4154361"/>
          </a:xfrm>
        </p:spPr>
        <p:txBody>
          <a:bodyPr>
            <a:normAutofit/>
          </a:bodyPr>
          <a:lstStyle/>
          <a:p>
            <a:pPr>
              <a:buFont typeface="Wingdings" panose="05000000000000000000" pitchFamily="2" charset="2"/>
              <a:buChar char="Ø"/>
            </a:pPr>
            <a:r>
              <a:rPr lang="en-IN" sz="2000" dirty="0">
                <a:solidFill>
                  <a:srgbClr val="FFFFFF"/>
                </a:solidFill>
                <a:effectLst/>
                <a:latin typeface="Times New Roman" panose="02020603050405020304" pitchFamily="18" charset="0"/>
                <a:ea typeface="Calibri" panose="020F0502020204030204" pitchFamily="34" charset="0"/>
              </a:rPr>
              <a:t> Reliable demand forecasting is a critical component of revenue management in the hotel industry. </a:t>
            </a:r>
          </a:p>
          <a:p>
            <a:pPr>
              <a:buFont typeface="Wingdings" panose="05000000000000000000" pitchFamily="2" charset="2"/>
              <a:buChar char="Ø"/>
            </a:pPr>
            <a:endParaRPr lang="en-IN" sz="2000" dirty="0">
              <a:solidFill>
                <a:srgbClr val="FFFFFF"/>
              </a:solidFill>
              <a:effectLst/>
              <a:latin typeface="Times New Roman" panose="02020603050405020304" pitchFamily="18" charset="0"/>
              <a:ea typeface="Calibri" panose="020F0502020204030204" pitchFamily="34" charset="0"/>
            </a:endParaRPr>
          </a:p>
          <a:p>
            <a:pPr>
              <a:buFont typeface="Wingdings" panose="05000000000000000000" pitchFamily="2" charset="2"/>
              <a:buChar char="Ø"/>
            </a:pPr>
            <a:r>
              <a:rPr lang="en-US" sz="2000" dirty="0">
                <a:solidFill>
                  <a:srgbClr val="FFFFFF"/>
                </a:solidFill>
                <a:latin typeface="Times New Roman" panose="02020603050405020304" pitchFamily="18" charset="0"/>
                <a:ea typeface="Calibri" panose="020F0502020204030204" pitchFamily="34" charset="0"/>
              </a:rPr>
              <a:t> Traditionally </a:t>
            </a:r>
            <a:r>
              <a:rPr lang="en-IN" sz="2000" dirty="0">
                <a:solidFill>
                  <a:srgbClr val="FFFFFF"/>
                </a:solidFill>
                <a:latin typeface="Times New Roman" panose="02020603050405020304" pitchFamily="18" charset="0"/>
                <a:ea typeface="Calibri" panose="020F0502020204030204" pitchFamily="34" charset="0"/>
              </a:rPr>
              <a:t>i</a:t>
            </a:r>
            <a:r>
              <a:rPr lang="en-IN" sz="2000" dirty="0">
                <a:solidFill>
                  <a:srgbClr val="FFFFFF"/>
                </a:solidFill>
                <a:effectLst/>
                <a:latin typeface="Times New Roman" panose="02020603050405020304" pitchFamily="18" charset="0"/>
                <a:ea typeface="Calibri" panose="020F0502020204030204" pitchFamily="34" charset="0"/>
              </a:rPr>
              <a:t>n hotel demand forecasting, models such as times series, advance booking models, and other integrated models were frequently utilised which is now evolving towards the dynamic pricing strategy.</a:t>
            </a:r>
          </a:p>
          <a:p>
            <a:pPr>
              <a:buFont typeface="Wingdings" panose="05000000000000000000" pitchFamily="2" charset="2"/>
              <a:buChar char="Ø"/>
            </a:pPr>
            <a:endParaRPr lang="en-IN" sz="2000" dirty="0">
              <a:solidFill>
                <a:srgbClr val="FFFFFF"/>
              </a:solidFill>
              <a:effectLst/>
              <a:latin typeface="Times New Roman" panose="02020603050405020304" pitchFamily="18" charset="0"/>
              <a:ea typeface="Calibri" panose="020F0502020204030204" pitchFamily="34" charset="0"/>
            </a:endParaRPr>
          </a:p>
          <a:p>
            <a:pPr>
              <a:buFont typeface="Wingdings" panose="05000000000000000000" pitchFamily="2" charset="2"/>
              <a:buChar char="Ø"/>
            </a:pPr>
            <a:r>
              <a:rPr lang="en-IN" sz="2000" dirty="0">
                <a:solidFill>
                  <a:srgbClr val="FFFFFF"/>
                </a:solidFill>
                <a:latin typeface="Times New Roman" panose="02020603050405020304" pitchFamily="18" charset="0"/>
                <a:ea typeface="Calibri" panose="020F0502020204030204" pitchFamily="34" charset="0"/>
              </a:rPr>
              <a:t> Dynamic pricing strategy is used to optimize the prices according to market trend and consumer data in order to attract more customers and increase revenue using AI &amp; ML.</a:t>
            </a:r>
          </a:p>
          <a:p>
            <a:endParaRPr lang="en-IN" sz="2000" dirty="0">
              <a:solidFill>
                <a:srgbClr val="FFFFFF"/>
              </a:solidFill>
              <a:effectLst/>
              <a:latin typeface="Times New Roman" panose="02020603050405020304" pitchFamily="18" charset="0"/>
              <a:ea typeface="Calibri" panose="020F0502020204030204" pitchFamily="34" charset="0"/>
            </a:endParaRPr>
          </a:p>
          <a:p>
            <a:pPr marL="0" indent="0">
              <a:buNone/>
            </a:pPr>
            <a:endParaRPr lang="en-IN" sz="2000" dirty="0">
              <a:solidFill>
                <a:srgbClr val="FFFFFF"/>
              </a:solidFill>
              <a:effectLst/>
              <a:latin typeface="Times New Roman" panose="02020603050405020304" pitchFamily="18" charset="0"/>
              <a:ea typeface="Calibri" panose="020F0502020204030204" pitchFamily="34" charset="0"/>
            </a:endParaRPr>
          </a:p>
          <a:p>
            <a:endParaRPr lang="en-US" sz="2000" dirty="0">
              <a:solidFill>
                <a:srgbClr val="FFFFFF"/>
              </a:solidFill>
            </a:endParaRPr>
          </a:p>
        </p:txBody>
      </p:sp>
    </p:spTree>
    <p:extLst>
      <p:ext uri="{BB962C8B-B14F-4D97-AF65-F5344CB8AC3E}">
        <p14:creationId xmlns:p14="http://schemas.microsoft.com/office/powerpoint/2010/main" val="412730818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EE1FC7B4-E4A7-4452-B413-1A623E3A72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chemeClr val="bg1">
              <a:alpha val="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13">
            <a:extLst>
              <a:ext uri="{FF2B5EF4-FFF2-40B4-BE49-F238E27FC236}">
                <a16:creationId xmlns:a16="http://schemas.microsoft.com/office/drawing/2014/main" id="{E0709AF0-24F0-4486-B189-BE6386BDB1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Freeform 11">
            <a:extLst>
              <a:ext uri="{FF2B5EF4-FFF2-40B4-BE49-F238E27FC236}">
                <a16:creationId xmlns:a16="http://schemas.microsoft.com/office/drawing/2014/main" id="{FBE3B62F-5853-4A3C-B050-6186351A717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D4C3881C-8F0F-9E67-3C3A-977AB5E597A7}"/>
              </a:ext>
            </a:extLst>
          </p:cNvPr>
          <p:cNvSpPr>
            <a:spLocks noGrp="1"/>
          </p:cNvSpPr>
          <p:nvPr>
            <p:ph type="title"/>
          </p:nvPr>
        </p:nvSpPr>
        <p:spPr>
          <a:xfrm>
            <a:off x="833002" y="448253"/>
            <a:ext cx="10520702" cy="1325563"/>
          </a:xfrm>
        </p:spPr>
        <p:txBody>
          <a:bodyPr>
            <a:normAutofit/>
          </a:bodyPr>
          <a:lstStyle/>
          <a:p>
            <a:r>
              <a:rPr lang="en-US" b="1" dirty="0">
                <a:latin typeface="Times New Roman" panose="02020603050405020304" pitchFamily="18" charset="0"/>
                <a:cs typeface="Times New Roman" panose="02020603050405020304" pitchFamily="18" charset="0"/>
              </a:rPr>
              <a:t>Objective</a:t>
            </a:r>
          </a:p>
        </p:txBody>
      </p:sp>
      <p:sp>
        <p:nvSpPr>
          <p:cNvPr id="3" name="Content Placeholder 2">
            <a:extLst>
              <a:ext uri="{FF2B5EF4-FFF2-40B4-BE49-F238E27FC236}">
                <a16:creationId xmlns:a16="http://schemas.microsoft.com/office/drawing/2014/main" id="{EFD7D277-AE49-A82C-FE1B-69C82594B77A}"/>
              </a:ext>
            </a:extLst>
          </p:cNvPr>
          <p:cNvSpPr>
            <a:spLocks noGrp="1"/>
          </p:cNvSpPr>
          <p:nvPr>
            <p:ph idx="1"/>
          </p:nvPr>
        </p:nvSpPr>
        <p:spPr>
          <a:xfrm>
            <a:off x="838200" y="2191807"/>
            <a:ext cx="4936067" cy="3985155"/>
          </a:xfrm>
        </p:spPr>
        <p:txBody>
          <a:bodyPr>
            <a:normAutofit/>
          </a:bodyPr>
          <a:lstStyle/>
          <a:p>
            <a:pPr marL="0" indent="0">
              <a:buNone/>
            </a:pPr>
            <a:endParaRPr lang="en-IN" sz="2000" dirty="0">
              <a:effectLst/>
              <a:latin typeface="Times New Roman" panose="02020603050405020304" pitchFamily="18" charset="0"/>
              <a:ea typeface="Calibri" panose="020F0502020204030204" pitchFamily="34" charset="0"/>
            </a:endParaRPr>
          </a:p>
          <a:p>
            <a:pPr marL="514350" indent="-514350" algn="just">
              <a:buFont typeface="+mj-lt"/>
              <a:buAutoNum type="arabicPeriod"/>
            </a:pPr>
            <a:r>
              <a:rPr lang="en-IN" sz="2000" dirty="0">
                <a:latin typeface="Times New Roman" panose="02020603050405020304" pitchFamily="18" charset="0"/>
                <a:ea typeface="Calibri" panose="020F0502020204030204" pitchFamily="34" charset="0"/>
              </a:rPr>
              <a:t>Find the factors that have direct impact on the hotel room rates.</a:t>
            </a:r>
          </a:p>
          <a:p>
            <a:pPr marL="514350" indent="-514350" algn="just">
              <a:buFont typeface="+mj-lt"/>
              <a:buAutoNum type="arabicPeriod"/>
            </a:pPr>
            <a:r>
              <a:rPr lang="en-IN" sz="2000" dirty="0">
                <a:latin typeface="Times New Roman" panose="02020603050405020304" pitchFamily="18" charset="0"/>
                <a:ea typeface="Calibri" panose="020F0502020204030204" pitchFamily="34" charset="0"/>
              </a:rPr>
              <a:t>Forecast the </a:t>
            </a:r>
            <a:r>
              <a:rPr lang="en-US" sz="2000" dirty="0">
                <a:latin typeface="Times New Roman" panose="02020603050405020304" pitchFamily="18" charset="0"/>
                <a:ea typeface="Calibri" panose="020F0502020204030204" pitchFamily="34" charset="0"/>
              </a:rPr>
              <a:t>Customer behavior</a:t>
            </a:r>
            <a:endParaRPr lang="en-IN" sz="2000" dirty="0">
              <a:latin typeface="Times New Roman" panose="02020603050405020304" pitchFamily="18" charset="0"/>
              <a:ea typeface="Calibri" panose="020F0502020204030204" pitchFamily="34" charset="0"/>
            </a:endParaRPr>
          </a:p>
          <a:p>
            <a:pPr marL="514350" indent="-514350" algn="just">
              <a:buFont typeface="+mj-lt"/>
              <a:buAutoNum type="arabicPeriod"/>
            </a:pPr>
            <a:r>
              <a:rPr lang="en-IN" sz="2000" dirty="0">
                <a:latin typeface="Times New Roman" panose="02020603050405020304" pitchFamily="18" charset="0"/>
                <a:ea typeface="Calibri" panose="020F0502020204030204" pitchFamily="34" charset="0"/>
                <a:cs typeface="Times New Roman" panose="02020603050405020304" pitchFamily="18" charset="0"/>
              </a:rPr>
              <a:t>T</a:t>
            </a:r>
            <a:r>
              <a:rPr lang="en-IN" sz="2000" dirty="0">
                <a:effectLst/>
                <a:latin typeface="Times New Roman" panose="02020603050405020304" pitchFamily="18" charset="0"/>
                <a:ea typeface="Calibri" panose="020F0502020204030204" pitchFamily="34" charset="0"/>
                <a:cs typeface="Times New Roman" panose="02020603050405020304" pitchFamily="18" charset="0"/>
              </a:rPr>
              <a:t>o develop a dynamic pricing tool that calculates a daily price based on changing elements that influence the cost of reservations.</a:t>
            </a:r>
          </a:p>
          <a:p>
            <a:pPr marL="0" indent="0">
              <a:buNone/>
            </a:pP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None/>
            </a:pPr>
            <a:endParaRPr lang="en-US" sz="2000" dirty="0"/>
          </a:p>
        </p:txBody>
      </p:sp>
      <p:pic>
        <p:nvPicPr>
          <p:cNvPr id="7" name="Picture 6" descr="Diagram">
            <a:extLst>
              <a:ext uri="{FF2B5EF4-FFF2-40B4-BE49-F238E27FC236}">
                <a16:creationId xmlns:a16="http://schemas.microsoft.com/office/drawing/2014/main" id="{3289F976-486B-F9D1-D368-2CC9F7912B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5743" y="2191807"/>
            <a:ext cx="4319952" cy="3985156"/>
          </a:xfrm>
          <a:prstGeom prst="rect">
            <a:avLst/>
          </a:prstGeom>
        </p:spPr>
      </p:pic>
    </p:spTree>
    <p:extLst>
      <p:ext uri="{BB962C8B-B14F-4D97-AF65-F5344CB8AC3E}">
        <p14:creationId xmlns:p14="http://schemas.microsoft.com/office/powerpoint/2010/main" val="302714976"/>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16">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12191990" cy="2358677"/>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10FC4A4-36BC-24E0-F8D8-EA5494F6DDCC}"/>
              </a:ext>
            </a:extLst>
          </p:cNvPr>
          <p:cNvSpPr>
            <a:spLocks noGrp="1"/>
          </p:cNvSpPr>
          <p:nvPr>
            <p:ph type="title"/>
          </p:nvPr>
        </p:nvSpPr>
        <p:spPr>
          <a:xfrm>
            <a:off x="1156851" y="637762"/>
            <a:ext cx="9888496" cy="1520377"/>
          </a:xfrm>
        </p:spPr>
        <p:txBody>
          <a:bodyPr anchor="ctr">
            <a:normAutofit/>
          </a:bodyPr>
          <a:lstStyle/>
          <a:p>
            <a:r>
              <a:rPr lang="en-US" b="1" dirty="0">
                <a:solidFill>
                  <a:schemeClr val="bg1"/>
                </a:solidFill>
                <a:latin typeface="Times New Roman" panose="02020603050405020304" pitchFamily="18" charset="0"/>
                <a:cs typeface="Times New Roman" panose="02020603050405020304" pitchFamily="18" charset="0"/>
              </a:rPr>
              <a:t>Problem Statement</a:t>
            </a:r>
          </a:p>
        </p:txBody>
      </p:sp>
      <p:sp>
        <p:nvSpPr>
          <p:cNvPr id="24" name="Rectangle 18">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358676"/>
            <a:ext cx="12191990" cy="454542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0">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893697"/>
            <a:ext cx="457200" cy="457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0FE6AC0-9EB9-B9E4-3CC1-34BAC90EAED5}"/>
              </a:ext>
            </a:extLst>
          </p:cNvPr>
          <p:cNvSpPr>
            <a:spLocks noGrp="1"/>
          </p:cNvSpPr>
          <p:nvPr>
            <p:ph idx="1"/>
          </p:nvPr>
        </p:nvSpPr>
        <p:spPr>
          <a:xfrm>
            <a:off x="1155559" y="3100283"/>
            <a:ext cx="9889788" cy="3076679"/>
          </a:xfrm>
        </p:spPr>
        <p:txBody>
          <a:bodyPr>
            <a:normAutofit/>
          </a:bodyPr>
          <a:lstStyle/>
          <a:p>
            <a:pPr marL="0" indent="0">
              <a:buNone/>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Losing the hotel revenue because they are unable to capture the historical data from entire booking curve and failed to recognize optimum forecasting of hotel demand.</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(Ankit Raj, “Hotel Dynamic Pricing” 2019.</a:t>
            </a:r>
            <a:r>
              <a:rPr lang="en-IN" sz="1800" dirty="0">
                <a:effectLst/>
                <a:latin typeface="Calibri" panose="020F0502020204030204" pitchFamily="34" charset="0"/>
                <a:ea typeface="Calibri" panose="020F0502020204030204" pitchFamily="34" charset="0"/>
                <a:cs typeface="Times New Roman" panose="02020603050405020304" pitchFamily="18" charset="0"/>
              </a:rPr>
              <a:t> Abigail A. Lorden, “2016 LODGING TECHNOLOGY STUDY” (2016)).</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57150" marR="0" indent="-285750" algn="just">
              <a:lnSpc>
                <a:spcPct val="107000"/>
              </a:lnSpc>
              <a:spcBef>
                <a:spcPts val="0"/>
              </a:spcBef>
              <a:spcAft>
                <a:spcPts val="800"/>
              </a:spcAft>
              <a:buFont typeface="Wingdings" panose="05000000000000000000" pitchFamily="2" charset="2"/>
              <a:buChar char="Ø"/>
            </a:pPr>
            <a:endParaRPr lang="en-US"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9569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7FA33FF-088D-4F16-95A2-2C64D353DE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Rectangle 9">
            <a:extLst>
              <a:ext uri="{FF2B5EF4-FFF2-40B4-BE49-F238E27FC236}">
                <a16:creationId xmlns:a16="http://schemas.microsoft.com/office/drawing/2014/main" id="{A376EFB1-01CF-419F-ABF1-2AF02BBFCB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709160" cy="6858000"/>
          </a:xfrm>
          <a:prstGeom prst="rect">
            <a:avLst/>
          </a:prstGeom>
          <a:solidFill>
            <a:schemeClr val="tx1">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FF9DEA15-78BD-4750-AA18-B9F28A6D5A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284331" cy="6858000"/>
          </a:xfrm>
          <a:custGeom>
            <a:avLst/>
            <a:gdLst>
              <a:gd name="connsiteX0" fmla="*/ 0 w 4319042"/>
              <a:gd name="connsiteY0" fmla="*/ 0 h 6858000"/>
              <a:gd name="connsiteX1" fmla="*/ 1142888 w 4319042"/>
              <a:gd name="connsiteY1" fmla="*/ 0 h 6858000"/>
              <a:gd name="connsiteX2" fmla="*/ 4319042 w 4319042"/>
              <a:gd name="connsiteY2" fmla="*/ 6858000 h 6858000"/>
              <a:gd name="connsiteX3" fmla="*/ 0 w 43190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4319042" h="6858000">
                <a:moveTo>
                  <a:pt x="0" y="0"/>
                </a:moveTo>
                <a:lnTo>
                  <a:pt x="1142888" y="0"/>
                </a:lnTo>
                <a:lnTo>
                  <a:pt x="4319042" y="6858000"/>
                </a:lnTo>
                <a:lnTo>
                  <a:pt x="0" y="6858000"/>
                </a:lnTo>
                <a:close/>
              </a:path>
            </a:pathLst>
          </a:custGeom>
          <a:solidFill>
            <a:schemeClr val="tx1">
              <a:alpha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8A673F8-4BAA-95F4-541A-5A70944428C4}"/>
              </a:ext>
            </a:extLst>
          </p:cNvPr>
          <p:cNvSpPr>
            <a:spLocks noGrp="1"/>
          </p:cNvSpPr>
          <p:nvPr>
            <p:ph type="title"/>
          </p:nvPr>
        </p:nvSpPr>
        <p:spPr>
          <a:xfrm>
            <a:off x="804672" y="640080"/>
            <a:ext cx="3282696" cy="5257800"/>
          </a:xfrm>
        </p:spPr>
        <p:txBody>
          <a:bodyPr>
            <a:normAutofit/>
          </a:bodyPr>
          <a:lstStyle/>
          <a:p>
            <a:pPr algn="ctr"/>
            <a:r>
              <a:rPr lang="en-US" b="1" dirty="0">
                <a:solidFill>
                  <a:schemeClr val="bg1"/>
                </a:solidFill>
                <a:latin typeface="Times New Roman" panose="02020603050405020304" pitchFamily="18" charset="0"/>
                <a:cs typeface="Times New Roman" panose="02020603050405020304" pitchFamily="18" charset="0"/>
              </a:rPr>
              <a:t>Literature review</a:t>
            </a:r>
          </a:p>
        </p:txBody>
      </p:sp>
      <p:sp>
        <p:nvSpPr>
          <p:cNvPr id="3" name="Content Placeholder 2">
            <a:extLst>
              <a:ext uri="{FF2B5EF4-FFF2-40B4-BE49-F238E27FC236}">
                <a16:creationId xmlns:a16="http://schemas.microsoft.com/office/drawing/2014/main" id="{7E0C0927-B46A-ED85-EEE4-FDC6E91DD51C}"/>
              </a:ext>
            </a:extLst>
          </p:cNvPr>
          <p:cNvSpPr>
            <a:spLocks noGrp="1"/>
          </p:cNvSpPr>
          <p:nvPr>
            <p:ph idx="1"/>
          </p:nvPr>
        </p:nvSpPr>
        <p:spPr>
          <a:xfrm>
            <a:off x="5197151" y="640080"/>
            <a:ext cx="6522097" cy="5396825"/>
          </a:xfrm>
        </p:spPr>
        <p:txBody>
          <a:bodyPr anchor="ctr">
            <a:normAutofit/>
          </a:bodyPr>
          <a:lstStyle/>
          <a:p>
            <a:pPr marL="0" indent="0">
              <a:buNone/>
            </a:pPr>
            <a:r>
              <a:rPr lang="en-US" sz="1700" dirty="0">
                <a:effectLst/>
                <a:latin typeface="Times New Roman" panose="02020603050405020304" pitchFamily="18" charset="0"/>
                <a:ea typeface="Calibri" panose="020F0502020204030204" pitchFamily="34" charset="0"/>
              </a:rPr>
              <a:t> </a:t>
            </a:r>
          </a:p>
          <a:p>
            <a:pPr algn="just">
              <a:buFont typeface="Wingdings" panose="05000000000000000000" pitchFamily="2" charset="2"/>
              <a:buChar char="Ø"/>
            </a:pPr>
            <a:r>
              <a:rPr lang="en-US" sz="1700" dirty="0">
                <a:effectLst/>
                <a:latin typeface="Times New Roman" panose="02020603050405020304" pitchFamily="18" charset="0"/>
                <a:ea typeface="Calibri" panose="020F0502020204030204" pitchFamily="34" charset="0"/>
              </a:rPr>
              <a:t> Revenue management works best in transactions with fluctuating demand and relatively fixed, very unstable stocks (AnilBilgihanc, 2016). </a:t>
            </a:r>
          </a:p>
          <a:p>
            <a:pPr marL="0" indent="0" algn="just">
              <a:buNone/>
            </a:pPr>
            <a:endParaRPr lang="en-US" sz="1700" dirty="0">
              <a:effectLst/>
              <a:latin typeface="Times New Roman" panose="02020603050405020304" pitchFamily="18" charset="0"/>
              <a:ea typeface="Calibri" panose="020F0502020204030204" pitchFamily="34" charset="0"/>
            </a:endParaRPr>
          </a:p>
          <a:p>
            <a:pPr algn="just">
              <a:buFont typeface="Wingdings" panose="05000000000000000000" pitchFamily="2" charset="2"/>
              <a:buChar char="Ø"/>
            </a:pPr>
            <a:r>
              <a:rPr lang="en-US" sz="1700" dirty="0">
                <a:effectLst/>
                <a:latin typeface="Times New Roman" panose="02020603050405020304" pitchFamily="18" charset="0"/>
                <a:ea typeface="Calibri" panose="020F0502020204030204" pitchFamily="34" charset="0"/>
              </a:rPr>
              <a:t> Enhancing the customer experience and a hotel's profitability depend on being able to predict with accuracy how many rooms will be filled on any given night. </a:t>
            </a:r>
          </a:p>
          <a:p>
            <a:pPr algn="just">
              <a:buFont typeface="Wingdings" panose="05000000000000000000" pitchFamily="2" charset="2"/>
              <a:buChar char="Ø"/>
            </a:pPr>
            <a:endParaRPr lang="en-US" sz="1700" dirty="0">
              <a:latin typeface="Times New Roman" panose="02020603050405020304" pitchFamily="18" charset="0"/>
              <a:ea typeface="Calibri" panose="020F0502020204030204" pitchFamily="34" charset="0"/>
              <a:cs typeface="Times New Roman" panose="02020603050405020304" pitchFamily="18" charset="0"/>
            </a:endParaRPr>
          </a:p>
          <a:p>
            <a:pPr algn="just">
              <a:buFont typeface="Wingdings" panose="05000000000000000000" pitchFamily="2" charset="2"/>
              <a:buChar char="Ø"/>
            </a:pPr>
            <a:r>
              <a:rPr lang="en-US" sz="1700" dirty="0">
                <a:effectLst/>
                <a:latin typeface="Times New Roman" panose="02020603050405020304" pitchFamily="18" charset="0"/>
                <a:ea typeface="Calibri" panose="020F0502020204030204" pitchFamily="34" charset="0"/>
              </a:rPr>
              <a:t> Every day, the potential vanishes since people are simultaneously generating and receiving consumer experience, which could go unnoticed [Zeithaml et al.]. One form of revenue management method is dynamic pricing. </a:t>
            </a:r>
          </a:p>
          <a:p>
            <a:pPr algn="just">
              <a:buFont typeface="Wingdings" panose="05000000000000000000" pitchFamily="2" charset="2"/>
              <a:buChar char="Ø"/>
            </a:pPr>
            <a:endParaRPr lang="en-US" sz="1700" dirty="0">
              <a:latin typeface="Times New Roman" panose="02020603050405020304" pitchFamily="18" charset="0"/>
              <a:ea typeface="Calibri" panose="020F0502020204030204" pitchFamily="34" charset="0"/>
              <a:cs typeface="Times New Roman" panose="02020603050405020304" pitchFamily="18" charset="0"/>
            </a:endParaRPr>
          </a:p>
          <a:p>
            <a:pPr algn="just">
              <a:buFont typeface="Wingdings" panose="05000000000000000000" pitchFamily="2" charset="2"/>
              <a:buChar char="Ø"/>
            </a:pPr>
            <a:r>
              <a:rPr lang="en-US" sz="1700" dirty="0">
                <a:effectLst/>
                <a:latin typeface="Times New Roman" panose="02020603050405020304" pitchFamily="18" charset="0"/>
                <a:ea typeface="Calibri" panose="020F0502020204030204" pitchFamily="34" charset="0"/>
              </a:rPr>
              <a:t> The main objective of demand-based variable pricing in revenue management [S. Choi et al.,] which is based on a demand forecasting for each time ahead date, is to maximize profits.</a:t>
            </a:r>
            <a:endParaRPr lang="en-US" sz="17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113527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3D black question marks with one yellow question mark">
            <a:extLst>
              <a:ext uri="{FF2B5EF4-FFF2-40B4-BE49-F238E27FC236}">
                <a16:creationId xmlns:a16="http://schemas.microsoft.com/office/drawing/2014/main" id="{E95931DF-232A-D9FA-4492-2B03FBA4D01F}"/>
              </a:ext>
            </a:extLst>
          </p:cNvPr>
          <p:cNvPicPr>
            <a:picLocks noChangeAspect="1"/>
          </p:cNvPicPr>
          <p:nvPr/>
        </p:nvPicPr>
        <p:blipFill rotWithShape="1">
          <a:blip r:embed="rId2"/>
          <a:srcRect l="35445" r="13091" b="1"/>
          <a:stretch/>
        </p:blipFill>
        <p:spPr>
          <a:xfrm>
            <a:off x="2522356" y="10"/>
            <a:ext cx="966964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558ED481-3AA1-8102-8E4F-68AE9A58CACF}"/>
              </a:ext>
            </a:extLst>
          </p:cNvPr>
          <p:cNvSpPr>
            <a:spLocks noGrp="1"/>
          </p:cNvSpPr>
          <p:nvPr>
            <p:ph idx="1"/>
          </p:nvPr>
        </p:nvSpPr>
        <p:spPr>
          <a:xfrm>
            <a:off x="200025" y="619124"/>
            <a:ext cx="6359396" cy="5968287"/>
          </a:xfrm>
        </p:spPr>
        <p:txBody>
          <a:bodyPr>
            <a:normAutofit fontScale="85000" lnSpcReduction="20000"/>
          </a:bodyPr>
          <a:lstStyle/>
          <a:p>
            <a:pPr marL="0" indent="0">
              <a:buNone/>
            </a:pPr>
            <a:endParaRPr lang="en-US" sz="1400" dirty="0">
              <a:latin typeface="Times New Roman" panose="02020603050405020304" pitchFamily="18" charset="0"/>
              <a:cs typeface="Times New Roman" panose="02020603050405020304" pitchFamily="18" charset="0"/>
            </a:endParaRPr>
          </a:p>
          <a:p>
            <a:pPr marL="0" indent="0">
              <a:buNone/>
            </a:pPr>
            <a:r>
              <a:rPr lang="en-US" sz="4700" b="1" dirty="0">
                <a:latin typeface="Times New Roman" panose="02020603050405020304" pitchFamily="18" charset="0"/>
                <a:cs typeface="Times New Roman" panose="02020603050405020304" pitchFamily="18" charset="0"/>
              </a:rPr>
              <a:t>Research Questions :</a:t>
            </a:r>
          </a:p>
          <a:p>
            <a:pPr marL="0" indent="0">
              <a:buNone/>
            </a:pPr>
            <a:endParaRPr lang="en-US" sz="1400" dirty="0">
              <a:latin typeface="Times New Roman" panose="02020603050405020304" pitchFamily="18" charset="0"/>
              <a:cs typeface="Times New Roman" panose="02020603050405020304" pitchFamily="18" charset="0"/>
            </a:endParaRPr>
          </a:p>
          <a:p>
            <a:pPr marL="0" indent="0" algn="just">
              <a:lnSpc>
                <a:spcPct val="160000"/>
              </a:lnSpc>
              <a:buNone/>
            </a:pPr>
            <a:r>
              <a:rPr lang="en-US" sz="2100" dirty="0">
                <a:latin typeface="Times New Roman" panose="02020603050405020304" pitchFamily="18" charset="0"/>
                <a:ea typeface="Arial" panose="020B0604020202020204" pitchFamily="34" charset="0"/>
                <a:cs typeface="Times New Roman" panose="02020603050405020304" pitchFamily="18" charset="0"/>
              </a:rPr>
              <a:t>RQ1:</a:t>
            </a:r>
          </a:p>
          <a:p>
            <a:pPr marL="0" marR="0" lvl="0" indent="0" algn="just">
              <a:lnSpc>
                <a:spcPct val="160000"/>
              </a:lnSpc>
              <a:spcBef>
                <a:spcPts val="0"/>
              </a:spcBef>
              <a:spcAft>
                <a:spcPts val="0"/>
              </a:spcAft>
              <a:buNone/>
            </a:pPr>
            <a:r>
              <a:rPr lang="en-US" sz="2100" u="none" strike="noStrike" dirty="0">
                <a:effectLst/>
                <a:latin typeface="Times New Roman" panose="02020603050405020304" pitchFamily="18" charset="0"/>
                <a:ea typeface="Arial" panose="020B0604020202020204" pitchFamily="34" charset="0"/>
                <a:cs typeface="Times New Roman" panose="02020603050405020304" pitchFamily="18" charset="0"/>
              </a:rPr>
              <a:t>In relation to the customer (P), how will the machine learning model prioritize </a:t>
            </a:r>
            <a:r>
              <a:rPr lang="en-US" sz="2100" dirty="0">
                <a:effectLst/>
                <a:latin typeface="Times New Roman" panose="02020603050405020304" pitchFamily="18" charset="0"/>
                <a:ea typeface="Arial" panose="020B0604020202020204" pitchFamily="34" charset="0"/>
                <a:cs typeface="Times New Roman" panose="02020603050405020304" pitchFamily="18" charset="0"/>
              </a:rPr>
              <a:t>hotel amenities (I) in relation to other parameters (C) for optimal pricing to (O) retain the customer and make the hotel profitable(C) ?</a:t>
            </a:r>
          </a:p>
          <a:p>
            <a:pPr marL="0" indent="0" algn="just">
              <a:buNone/>
            </a:pPr>
            <a:endParaRPr lang="en-US" sz="2100" dirty="0">
              <a:latin typeface="Times New Roman" panose="02020603050405020304" pitchFamily="18" charset="0"/>
              <a:ea typeface="Arial" panose="020B0604020202020204" pitchFamily="34" charset="0"/>
              <a:cs typeface="Times New Roman" panose="02020603050405020304" pitchFamily="18" charset="0"/>
            </a:endParaRPr>
          </a:p>
          <a:p>
            <a:pPr marL="0" indent="0" algn="just">
              <a:lnSpc>
                <a:spcPct val="150000"/>
              </a:lnSpc>
              <a:buNone/>
            </a:pPr>
            <a:r>
              <a:rPr lang="en-US" sz="2100" dirty="0">
                <a:latin typeface="Times New Roman" panose="02020603050405020304" pitchFamily="18" charset="0"/>
                <a:ea typeface="Arial" panose="020B0604020202020204" pitchFamily="34" charset="0"/>
                <a:cs typeface="Times New Roman" panose="02020603050405020304" pitchFamily="18" charset="0"/>
              </a:rPr>
              <a:t>RQ2:</a:t>
            </a:r>
          </a:p>
          <a:p>
            <a:pPr marL="0" marR="0" indent="0" algn="just">
              <a:lnSpc>
                <a:spcPct val="150000"/>
              </a:lnSpc>
              <a:spcBef>
                <a:spcPts val="0"/>
              </a:spcBef>
              <a:spcAft>
                <a:spcPts val="0"/>
              </a:spcAft>
              <a:buNone/>
            </a:pPr>
            <a:r>
              <a:rPr lang="en-US" sz="2100" dirty="0">
                <a:effectLst/>
                <a:latin typeface="Times New Roman" panose="02020603050405020304" pitchFamily="18" charset="0"/>
                <a:ea typeface="Times New Roman" panose="02020603050405020304" pitchFamily="18" charset="0"/>
              </a:rPr>
              <a:t>With regards to previous customer demographics(P), how does the ML model adjust to the new demographics of the customer (I) compared to prior reports of demographics (C) for the model’s scalability (O) when the new demographic values are introduced (C)?</a:t>
            </a:r>
          </a:p>
        </p:txBody>
      </p:sp>
      <p:cxnSp>
        <p:nvCxnSpPr>
          <p:cNvPr id="4" name="Straight Connector 3">
            <a:extLst>
              <a:ext uri="{FF2B5EF4-FFF2-40B4-BE49-F238E27FC236}">
                <a16:creationId xmlns:a16="http://schemas.microsoft.com/office/drawing/2014/main" id="{13B2AD5D-7B56-74A5-1A67-F6FDC05082D7}"/>
              </a:ext>
            </a:extLst>
          </p:cNvPr>
          <p:cNvCxnSpPr/>
          <p:nvPr/>
        </p:nvCxnSpPr>
        <p:spPr>
          <a:xfrm>
            <a:off x="304800" y="1476375"/>
            <a:ext cx="40100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353332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Rectangle 7">
            <a:extLst>
              <a:ext uri="{FF2B5EF4-FFF2-40B4-BE49-F238E27FC236}">
                <a16:creationId xmlns:a16="http://schemas.microsoft.com/office/drawing/2014/main" id="{70DFC902-7D23-471A-B557-B6B6917D7A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5705"/>
            <a:ext cx="12191990" cy="1694346"/>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80051-62A0-18A5-4458-C048948AFB63}"/>
              </a:ext>
            </a:extLst>
          </p:cNvPr>
          <p:cNvSpPr>
            <a:spLocks noGrp="1"/>
          </p:cNvSpPr>
          <p:nvPr>
            <p:ph type="title"/>
          </p:nvPr>
        </p:nvSpPr>
        <p:spPr>
          <a:xfrm>
            <a:off x="1156851" y="637762"/>
            <a:ext cx="9888496" cy="900131"/>
          </a:xfrm>
        </p:spPr>
        <p:txBody>
          <a:bodyPr anchor="t">
            <a:normAutofit/>
          </a:bodyPr>
          <a:lstStyle/>
          <a:p>
            <a:r>
              <a:rPr lang="en-US" b="1" dirty="0">
                <a:solidFill>
                  <a:schemeClr val="bg1"/>
                </a:solidFill>
                <a:latin typeface="Times New Roman" panose="02020603050405020304" pitchFamily="18" charset="0"/>
                <a:cs typeface="Times New Roman" panose="02020603050405020304" pitchFamily="18" charset="0"/>
              </a:rPr>
              <a:t>Methodology:</a:t>
            </a:r>
          </a:p>
        </p:txBody>
      </p:sp>
      <p:sp>
        <p:nvSpPr>
          <p:cNvPr id="15" name="Rectangle 9">
            <a:extLst>
              <a:ext uri="{FF2B5EF4-FFF2-40B4-BE49-F238E27FC236}">
                <a16:creationId xmlns:a16="http://schemas.microsoft.com/office/drawing/2014/main" id="{A55D5633-D557-4DCA-982C-FF36EB7A1C0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688641"/>
            <a:ext cx="12191990" cy="5169359"/>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1">
            <a:extLst>
              <a:ext uri="{FF2B5EF4-FFF2-40B4-BE49-F238E27FC236}">
                <a16:creationId xmlns:a16="http://schemas.microsoft.com/office/drawing/2014/main" id="{450D3AD2-FA80-415F-A9CE-54D884561CD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56851" y="2010758"/>
            <a:ext cx="457190" cy="457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DEAAA5B-FFDA-593E-BAA2-4EBF924607C2}"/>
              </a:ext>
            </a:extLst>
          </p:cNvPr>
          <p:cNvSpPr>
            <a:spLocks noGrp="1"/>
          </p:cNvSpPr>
          <p:nvPr>
            <p:ph idx="1"/>
          </p:nvPr>
        </p:nvSpPr>
        <p:spPr>
          <a:xfrm>
            <a:off x="1155548" y="2217343"/>
            <a:ext cx="9880893" cy="3959619"/>
          </a:xfrm>
        </p:spPr>
        <p:txBody>
          <a:bodyPr>
            <a:normAutofit/>
          </a:bodyPr>
          <a:lstStyle/>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Data Collection:</a:t>
            </a:r>
          </a:p>
          <a:p>
            <a:pPr marL="0" marR="0" indent="0">
              <a:spcBef>
                <a:spcPts val="0"/>
              </a:spcBef>
              <a:spcAft>
                <a:spcPts val="0"/>
              </a:spcAft>
              <a:buNone/>
            </a:pPr>
            <a:endParaRPr lang="en-US" sz="2200" dirty="0">
              <a:effectLst/>
              <a:latin typeface="Times New Roman" panose="02020603050405020304" pitchFamily="18" charset="0"/>
              <a:ea typeface="Arial" panose="020B0604020202020204" pitchFamily="34" charset="0"/>
              <a:cs typeface="Times New Roman" panose="02020603050405020304" pitchFamily="18" charset="0"/>
            </a:endParaRPr>
          </a:p>
          <a:p>
            <a:pPr marL="0" marR="0" indent="0">
              <a:spcBef>
                <a:spcPts val="0"/>
              </a:spcBef>
              <a:spcAft>
                <a:spcPts val="0"/>
              </a:spcAft>
              <a:buNone/>
            </a:pPr>
            <a:r>
              <a:rPr lang="en-US" sz="2000" dirty="0">
                <a:effectLst/>
                <a:latin typeface="Times New Roman" panose="02020603050405020304" pitchFamily="18" charset="0"/>
                <a:ea typeface="Arial" panose="020B0604020202020204" pitchFamily="34" charset="0"/>
                <a:cs typeface="Times New Roman" panose="02020603050405020304" pitchFamily="18" charset="0"/>
              </a:rPr>
              <a:t>The dataset highlights San Francisco's covered downtown location. In addition to the target attribute, </a:t>
            </a:r>
            <a:r>
              <a:rPr lang="en-US" sz="2000" dirty="0">
                <a:latin typeface="Times New Roman" panose="02020603050405020304" pitchFamily="18" charset="0"/>
                <a:ea typeface="Arial" panose="020B0604020202020204" pitchFamily="34" charset="0"/>
                <a:cs typeface="Times New Roman" panose="02020603050405020304" pitchFamily="18" charset="0"/>
              </a:rPr>
              <a:t>t</a:t>
            </a:r>
            <a:r>
              <a:rPr lang="en-US" sz="2000" dirty="0">
                <a:effectLst/>
                <a:latin typeface="Times New Roman" panose="02020603050405020304" pitchFamily="18" charset="0"/>
                <a:ea typeface="Arial" panose="020B0604020202020204" pitchFamily="34" charset="0"/>
                <a:cs typeface="Times New Roman" panose="02020603050405020304" pitchFamily="18" charset="0"/>
              </a:rPr>
              <a:t>here are 5207 samples and 28 other attributes. </a:t>
            </a:r>
          </a:p>
          <a:p>
            <a:pPr marL="0" marR="0" indent="0">
              <a:spcBef>
                <a:spcPts val="0"/>
              </a:spcBef>
              <a:spcAft>
                <a:spcPts val="0"/>
              </a:spcAft>
              <a:buNone/>
            </a:pPr>
            <a:endParaRPr lang="en-US" sz="2000" dirty="0">
              <a:effectLst/>
              <a:latin typeface="Times New Roman" panose="02020603050405020304" pitchFamily="18" charset="0"/>
              <a:ea typeface="Arial" panose="020B0604020202020204" pitchFamily="34" charset="0"/>
              <a:cs typeface="Times New Roman" panose="02020603050405020304" pitchFamily="18" charset="0"/>
            </a:endParaRPr>
          </a:p>
          <a:p>
            <a:pPr marL="0" marR="0" indent="0">
              <a:spcBef>
                <a:spcPts val="0"/>
              </a:spcBef>
              <a:spcAft>
                <a:spcPts val="0"/>
              </a:spcAft>
              <a:buNone/>
            </a:pPr>
            <a:r>
              <a:rPr lang="en-US" sz="2000" dirty="0">
                <a:effectLst/>
                <a:latin typeface="Times New Roman" panose="02020603050405020304" pitchFamily="18" charset="0"/>
                <a:ea typeface="Arial" panose="020B0604020202020204" pitchFamily="34" charset="0"/>
                <a:cs typeface="Times New Roman" panose="02020603050405020304" pitchFamily="18" charset="0"/>
              </a:rPr>
              <a:t>Both categorical and numerical attributes are included in it. </a:t>
            </a:r>
            <a:endParaRPr lang="en-US"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0" marR="0" lvl="0" indent="0">
              <a:spcBef>
                <a:spcPts val="0"/>
              </a:spcBef>
              <a:spcAft>
                <a:spcPts val="0"/>
              </a:spcAft>
              <a:buNone/>
            </a:pPr>
            <a:r>
              <a:rPr lang="en-US" sz="2000" dirty="0">
                <a:effectLst/>
                <a:latin typeface="Times New Roman" panose="02020603050405020304" pitchFamily="18" charset="0"/>
                <a:ea typeface="Arial" panose="020B0604020202020204" pitchFamily="34" charset="0"/>
                <a:cs typeface="Times New Roman" panose="02020603050405020304" pitchFamily="18" charset="0"/>
              </a:rPr>
              <a:t>Categorical attributes like </a:t>
            </a:r>
            <a:r>
              <a:rPr lang="en-US" sz="2000" dirty="0">
                <a:effectLst/>
                <a:highlight>
                  <a:srgbClr val="FFFFFF"/>
                </a:highlight>
                <a:latin typeface="Times New Roman" panose="02020603050405020304" pitchFamily="18" charset="0"/>
                <a:ea typeface="Arial" panose="020B0604020202020204" pitchFamily="34" charset="0"/>
                <a:cs typeface="Times New Roman" panose="02020603050405020304" pitchFamily="18" charset="0"/>
              </a:rPr>
              <a:t>amenities, room_type, cancellation_policy, etc</a:t>
            </a:r>
            <a:r>
              <a:rPr lang="en-US" sz="2000" dirty="0">
                <a:highlight>
                  <a:srgbClr val="FFFFFF"/>
                </a:highlight>
                <a:latin typeface="Times New Roman" panose="02020603050405020304" pitchFamily="18" charset="0"/>
                <a:ea typeface="Arial" panose="020B0604020202020204" pitchFamily="34" charset="0"/>
                <a:cs typeface="Times New Roman" panose="02020603050405020304" pitchFamily="18" charset="0"/>
              </a:rPr>
              <a:t>.</a:t>
            </a:r>
            <a:endParaRPr lang="en-US" sz="2000" dirty="0">
              <a:effectLst/>
              <a:highlight>
                <a:srgbClr val="FFFFFF"/>
              </a:highlight>
              <a:latin typeface="Times New Roman" panose="02020603050405020304" pitchFamily="18" charset="0"/>
              <a:ea typeface="Arial" panose="020B0604020202020204" pitchFamily="34" charset="0"/>
              <a:cs typeface="Times New Roman" panose="02020603050405020304" pitchFamily="18" charset="0"/>
            </a:endParaRPr>
          </a:p>
          <a:p>
            <a:pPr marL="0" marR="0" lvl="0" indent="0">
              <a:spcBef>
                <a:spcPts val="0"/>
              </a:spcBef>
              <a:spcAft>
                <a:spcPts val="0"/>
              </a:spcAft>
              <a:buNone/>
            </a:pPr>
            <a:r>
              <a:rPr lang="en-US" sz="2000" dirty="0">
                <a:effectLst/>
                <a:highlight>
                  <a:srgbClr val="FFFFFF"/>
                </a:highlight>
                <a:latin typeface="Times New Roman" panose="02020603050405020304" pitchFamily="18" charset="0"/>
                <a:ea typeface="Arial" panose="020B0604020202020204" pitchFamily="34" charset="0"/>
                <a:cs typeface="Times New Roman" panose="02020603050405020304" pitchFamily="18" charset="0"/>
              </a:rPr>
              <a:t>Whereas numerical attributes like price, maximum_nights, number_of_reviews, etc.</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564241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34348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71A9C90-C5DE-E2C1-BEB2-43B51E7A73A8}"/>
              </a:ext>
            </a:extLst>
          </p:cNvPr>
          <p:cNvSpPr>
            <a:spLocks noGrp="1"/>
          </p:cNvSpPr>
          <p:nvPr>
            <p:ph type="title"/>
          </p:nvPr>
        </p:nvSpPr>
        <p:spPr>
          <a:xfrm>
            <a:off x="526073" y="466578"/>
            <a:ext cx="11139854" cy="930447"/>
          </a:xfrm>
        </p:spPr>
        <p:txBody>
          <a:bodyPr vert="horz" lIns="91440" tIns="45720" rIns="91440" bIns="45720" rtlCol="0" anchor="b">
            <a:normAutofit/>
          </a:bodyPr>
          <a:lstStyle/>
          <a:p>
            <a:pPr algn="ctr"/>
            <a:r>
              <a:rPr lang="en-US" b="1" kern="1200" dirty="0">
                <a:solidFill>
                  <a:srgbClr val="FFFFFF"/>
                </a:solidFill>
                <a:latin typeface="Times New Roman" panose="02020603050405020304" pitchFamily="18" charset="0"/>
                <a:cs typeface="Times New Roman" panose="02020603050405020304" pitchFamily="18" charset="0"/>
              </a:rPr>
              <a:t>Dataset:</a:t>
            </a:r>
          </a:p>
        </p:txBody>
      </p:sp>
      <p:cxnSp>
        <p:nvCxnSpPr>
          <p:cNvPr id="12" name="Straight Connector 11">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144863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5" name="Content Placeholder 4">
            <a:extLst>
              <a:ext uri="{FF2B5EF4-FFF2-40B4-BE49-F238E27FC236}">
                <a16:creationId xmlns:a16="http://schemas.microsoft.com/office/drawing/2014/main" id="{9260DC6A-254E-252D-A8EC-05374FBE5E15}"/>
              </a:ext>
            </a:extLst>
          </p:cNvPr>
          <p:cNvPicPr>
            <a:picLocks noGrp="1" noChangeAspect="1"/>
          </p:cNvPicPr>
          <p:nvPr>
            <p:ph idx="1"/>
          </p:nvPr>
        </p:nvPicPr>
        <p:blipFill>
          <a:blip r:embed="rId2"/>
          <a:stretch>
            <a:fillRect/>
          </a:stretch>
        </p:blipFill>
        <p:spPr>
          <a:xfrm>
            <a:off x="320040" y="2985401"/>
            <a:ext cx="11496821" cy="3046657"/>
          </a:xfrm>
          <a:prstGeom prst="rect">
            <a:avLst/>
          </a:prstGeom>
        </p:spPr>
      </p:pic>
    </p:spTree>
    <p:extLst>
      <p:ext uri="{BB962C8B-B14F-4D97-AF65-F5344CB8AC3E}">
        <p14:creationId xmlns:p14="http://schemas.microsoft.com/office/powerpoint/2010/main" val="27327475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5078</TotalTime>
  <Words>863</Words>
  <Application>Microsoft Macintosh PowerPoint</Application>
  <PresentationFormat>Widescreen</PresentationFormat>
  <Paragraphs>86</Paragraphs>
  <Slides>16</Slides>
  <Notes>0</Notes>
  <HiddenSlides>0</HiddenSlides>
  <MMClips>1</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16</vt:i4>
      </vt:variant>
    </vt:vector>
  </HeadingPairs>
  <TitlesOfParts>
    <vt:vector size="23" baseType="lpstr">
      <vt:lpstr>Arial</vt:lpstr>
      <vt:lpstr>Calibri</vt:lpstr>
      <vt:lpstr>Calibri Light</vt:lpstr>
      <vt:lpstr>Times New Roman</vt:lpstr>
      <vt:lpstr>Wingdings</vt:lpstr>
      <vt:lpstr>Office Theme</vt:lpstr>
      <vt:lpstr>Picture</vt:lpstr>
      <vt:lpstr>Optimal Hotel Pricing using Machine Learning</vt:lpstr>
      <vt:lpstr>Table of contents </vt:lpstr>
      <vt:lpstr>Introduction</vt:lpstr>
      <vt:lpstr>Objective</vt:lpstr>
      <vt:lpstr>Problem Statement</vt:lpstr>
      <vt:lpstr>Literature review</vt:lpstr>
      <vt:lpstr>PowerPoint Presentation</vt:lpstr>
      <vt:lpstr>Methodology:</vt:lpstr>
      <vt:lpstr>Dataset:</vt:lpstr>
      <vt:lpstr>Data Preparation:</vt:lpstr>
      <vt:lpstr>Data Analysis</vt:lpstr>
      <vt:lpstr>Continue….</vt:lpstr>
      <vt:lpstr>Result</vt:lpstr>
      <vt:lpstr>Evaluation:</vt:lpstr>
      <vt:lpstr>References:</vt:lpstr>
      <vt:lpstr>PowerPoint Presentation</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 Pricing for Hotels using Machine Learning</dc:title>
  <dc:creator>Maara, Tejaswini</dc:creator>
  <cp:lastModifiedBy>Megha Shah</cp:lastModifiedBy>
  <cp:revision>48</cp:revision>
  <dcterms:created xsi:type="dcterms:W3CDTF">2022-10-02T15:36:54Z</dcterms:created>
  <dcterms:modified xsi:type="dcterms:W3CDTF">2023-02-19T18:28:47Z</dcterms:modified>
</cp:coreProperties>
</file>

<file path=docProps/thumbnail.jpeg>
</file>